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2"/>
  </p:notesMasterIdLst>
  <p:handoutMasterIdLst>
    <p:handoutMasterId r:id="rId23"/>
  </p:handoutMasterIdLst>
  <p:sldIdLst>
    <p:sldId id="782" r:id="rId2"/>
    <p:sldId id="783" r:id="rId3"/>
    <p:sldId id="1434" r:id="rId4"/>
    <p:sldId id="1097" r:id="rId5"/>
    <p:sldId id="1394" r:id="rId6"/>
    <p:sldId id="1423" r:id="rId7"/>
    <p:sldId id="1424" r:id="rId8"/>
    <p:sldId id="1409" r:id="rId9"/>
    <p:sldId id="1435" r:id="rId10"/>
    <p:sldId id="1425" r:id="rId11"/>
    <p:sldId id="1426" r:id="rId12"/>
    <p:sldId id="1410" r:id="rId13"/>
    <p:sldId id="1427" r:id="rId14"/>
    <p:sldId id="1431" r:id="rId15"/>
    <p:sldId id="1428" r:id="rId16"/>
    <p:sldId id="1429" r:id="rId17"/>
    <p:sldId id="1433" r:id="rId18"/>
    <p:sldId id="1315" r:id="rId19"/>
    <p:sldId id="1368" r:id="rId20"/>
    <p:sldId id="1374" r:id="rId21"/>
  </p:sldIdLst>
  <p:sldSz cx="9144000" cy="6858000" type="screen4x3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sz="1200" kern="1200">
        <a:solidFill>
          <a:schemeClr val="tx1"/>
        </a:solidFill>
        <a:latin typeface="돋움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292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FF"/>
    <a:srgbClr val="FEF4D9"/>
    <a:srgbClr val="A46B5C"/>
    <a:srgbClr val="AE7C65"/>
    <a:srgbClr val="FCD5B5"/>
    <a:srgbClr val="A36042"/>
    <a:srgbClr val="EE7346"/>
    <a:srgbClr val="EBF2FB"/>
    <a:srgbClr val="E08518"/>
    <a:srgbClr val="86B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77" autoAdjust="0"/>
    <p:restoredTop sz="96540" autoAdjust="0"/>
  </p:normalViewPr>
  <p:slideViewPr>
    <p:cSldViewPr>
      <p:cViewPr varScale="1">
        <p:scale>
          <a:sx n="112" d="100"/>
          <a:sy n="112" d="100"/>
        </p:scale>
        <p:origin x="-1950" y="-78"/>
      </p:cViewPr>
      <p:guideLst>
        <p:guide orient="horz" pos="4292"/>
        <p:guide pos="5759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-3414" y="-108"/>
      </p:cViewPr>
      <p:guideLst>
        <p:guide orient="horz" pos="3127"/>
        <p:guide pos="214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2863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CE60035F-29D4-45AF-8B7F-1BD0E935FF38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070774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307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2816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46BCA7C2-A0FB-422D-9DDA-4CDEEDEC987F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4278419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63844" y="692696"/>
            <a:ext cx="6912260" cy="180020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뷰어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영역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/>
          <p:cNvSpPr/>
          <p:nvPr userDrawn="1"/>
        </p:nvSpPr>
        <p:spPr>
          <a:xfrm>
            <a:off x="72008" y="5625244"/>
            <a:ext cx="6912260" cy="180020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뷰어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영역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65312" y="894492"/>
            <a:ext cx="6918956" cy="47307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9" y="878381"/>
            <a:ext cx="1521449" cy="519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 userDrawn="1"/>
        </p:nvSpPr>
        <p:spPr>
          <a:xfrm>
            <a:off x="296187" y="1381945"/>
            <a:ext cx="6436053" cy="4235135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 userDrawn="1"/>
        </p:nvSpPr>
        <p:spPr>
          <a:xfrm>
            <a:off x="63844" y="692696"/>
            <a:ext cx="6912260" cy="180020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뷰어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영역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 userDrawn="1"/>
        </p:nvSpPr>
        <p:spPr>
          <a:xfrm>
            <a:off x="72008" y="5625244"/>
            <a:ext cx="6912260" cy="180020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뷰어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영역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65312" y="894492"/>
            <a:ext cx="6918956" cy="47307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 userDrawn="1"/>
        </p:nvSpPr>
        <p:spPr>
          <a:xfrm>
            <a:off x="296187" y="1381945"/>
            <a:ext cx="6436053" cy="4235135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 userDrawn="1"/>
        </p:nvSpPr>
        <p:spPr>
          <a:xfrm>
            <a:off x="63844" y="692696"/>
            <a:ext cx="6912260" cy="180020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뷰어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영역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 userDrawn="1"/>
        </p:nvSpPr>
        <p:spPr>
          <a:xfrm>
            <a:off x="72008" y="5625244"/>
            <a:ext cx="6912260" cy="180020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뷰어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영역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Group 1079"/>
          <p:cNvGraphicFramePr>
            <a:graphicFrameLocks noGrp="1"/>
          </p:cNvGraphicFramePr>
          <p:nvPr/>
        </p:nvGraphicFramePr>
        <p:xfrm>
          <a:off x="50800" y="693738"/>
          <a:ext cx="9063037" cy="5948362"/>
        </p:xfrm>
        <a:graphic>
          <a:graphicData uri="http://schemas.openxmlformats.org/drawingml/2006/table">
            <a:tbl>
              <a:tblPr/>
              <a:tblGrid>
                <a:gridCol w="69386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1243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94836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horzOverflow="overflow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90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14" name="Group 10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0643698"/>
              </p:ext>
            </p:extLst>
          </p:nvPr>
        </p:nvGraphicFramePr>
        <p:xfrm>
          <a:off x="57150" y="106363"/>
          <a:ext cx="9042400" cy="471487"/>
        </p:xfrm>
        <a:graphic>
          <a:graphicData uri="http://schemas.openxmlformats.org/drawingml/2006/table">
            <a:tbl>
              <a:tblPr/>
              <a:tblGrid>
                <a:gridCol w="78057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8994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00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7232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33019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73025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350972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24440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학년</a:t>
                      </a: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-</a:t>
                      </a: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학기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4-2</a:t>
                      </a: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단원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1.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분수의 덧셈과 뺄셈</a:t>
                      </a: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STEP</a:t>
                      </a:r>
                    </a:p>
                  </a:txBody>
                  <a:tcPr marL="91439" marR="91439" marT="45734" marB="45734" anchor="ctr" horzOverflow="overflow"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File Name</a:t>
                      </a: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endParaRPr kumimoji="1" lang="ko-KR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2708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제재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차시</a:t>
                      </a: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융합 연구소</a:t>
                      </a: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(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설탕의 양</a:t>
                      </a: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, </a:t>
                      </a:r>
                      <a:r>
                        <a:rPr kumimoji="0" lang="ko-KR" altLang="en-US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그것이 궁금하다</a:t>
                      </a:r>
                      <a:r>
                        <a:rPr kumimoji="0" lang="en-US" altLang="ko-KR" sz="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!)</a:t>
                      </a:r>
                    </a:p>
                  </a:txBody>
                  <a:tcPr marL="91439" marR="91439" marT="45734" marB="45734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ACTIVITY</a:t>
                      </a:r>
                    </a:p>
                  </a:txBody>
                  <a:tcPr marL="91439" marR="91439" marT="45734" marB="45734" anchor="ctr" horzOverflow="overflow"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9" marR="91439" marT="45734" marB="45734" anchor="ctr" horzOverflow="overflow"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endParaRPr kumimoji="1" lang="en-US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horzOverflow="overflow"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endParaRPr kumimoji="1" lang="ko-KR" altLang="ko-KR" sz="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itchFamily="34" charset="0"/>
                        <a:ea typeface="돋움" pitchFamily="50" charset="-127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5F5F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3120" name="AutoShape 17"/>
          <p:cNvSpPr>
            <a:spLocks noChangeArrowheads="1"/>
          </p:cNvSpPr>
          <p:nvPr/>
        </p:nvSpPr>
        <p:spPr bwMode="auto">
          <a:xfrm>
            <a:off x="7024688" y="66675"/>
            <a:ext cx="836612" cy="274638"/>
          </a:xfrm>
          <a:prstGeom prst="roundRect">
            <a:avLst>
              <a:gd name="adj" fmla="val 50000"/>
            </a:avLst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  <a:defRPr/>
            </a:pPr>
            <a:endParaRPr lang="en-US" altLang="ko-KR" sz="800">
              <a:solidFill>
                <a:srgbClr val="000000"/>
              </a:solidFill>
              <a:latin typeface="Arial" pitchFamily="34" charset="0"/>
              <a:ea typeface="돋움" pitchFamily="50" charset="-127"/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/>
        </p:nvGraphicFramePr>
        <p:xfrm>
          <a:off x="60325" y="5815013"/>
          <a:ext cx="6923853" cy="808038"/>
        </p:xfrm>
        <a:graphic>
          <a:graphicData uri="http://schemas.openxmlformats.org/drawingml/2006/table">
            <a:tbl>
              <a:tblPr/>
              <a:tblGrid>
                <a:gridCol w="692385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08038">
                <a:tc>
                  <a:txBody>
                    <a:bodyPr/>
                    <a:lstStyle/>
                    <a:p>
                      <a:pPr latinLnBrk="1"/>
                      <a:endParaRPr lang="ko-KR" altLang="en-US" sz="18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T="45747" marB="45747">
                    <a:lnL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9050" cmpd="sng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8277" name="Group 85"/>
          <p:cNvGraphicFramePr>
            <a:graphicFrameLocks noGrp="1"/>
          </p:cNvGraphicFramePr>
          <p:nvPr/>
        </p:nvGraphicFramePr>
        <p:xfrm>
          <a:off x="122238" y="5876925"/>
          <a:ext cx="576263" cy="187350"/>
        </p:xfrm>
        <a:graphic>
          <a:graphicData uri="http://schemas.openxmlformats.org/drawingml/2006/table">
            <a:tbl>
              <a:tblPr/>
              <a:tblGrid>
                <a:gridCol w="5762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7325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Θ </a:t>
                      </a:r>
                      <a:r>
                        <a:rPr kumimoji="1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비고</a:t>
                      </a:r>
                    </a:p>
                  </a:txBody>
                  <a:tcPr marL="53929" marR="53929" marT="25095" marB="25095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33" name="TextBox 8"/>
          <p:cNvSpPr txBox="1">
            <a:spLocks noChangeArrowheads="1"/>
          </p:cNvSpPr>
          <p:nvPr/>
        </p:nvSpPr>
        <p:spPr bwMode="auto">
          <a:xfrm>
            <a:off x="8424863" y="6348413"/>
            <a:ext cx="611187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돋움" pitchFamily="50" charset="-127"/>
                <a:ea typeface="굴림" pitchFamily="50" charset="-127"/>
              </a:defRPr>
            </a:lvl9pPr>
          </a:lstStyle>
          <a:p>
            <a:pPr algn="r" eaLnBrk="1" hangingPunct="1">
              <a:defRPr/>
            </a:pPr>
            <a:fld id="{6F825045-DBE2-4E92-A14B-AB94969E9944}" type="slidenum">
              <a:rPr lang="en-US" altLang="ko-KR" sz="100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pPr algn="r" eaLnBrk="1" hangingPunct="1">
                <a:defRPr/>
              </a:pPr>
              <a:t>‹#›</a:t>
            </a:fld>
            <a:endParaRPr lang="ko-KR" altLang="en-US" sz="1000" smtClean="0">
              <a:solidFill>
                <a:srgbClr val="FF0000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13.png"/><Relationship Id="rId5" Type="http://schemas.openxmlformats.org/officeDocument/2006/relationships/image" Target="../media/image14.png"/><Relationship Id="rId10" Type="http://schemas.openxmlformats.org/officeDocument/2006/relationships/image" Target="../media/image12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8.png"/><Relationship Id="rId10" Type="http://schemas.openxmlformats.org/officeDocument/2006/relationships/image" Target="../media/image20.pn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8.png"/><Relationship Id="rId10" Type="http://schemas.openxmlformats.org/officeDocument/2006/relationships/image" Target="../media/image20.pn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1.png"/><Relationship Id="rId10" Type="http://schemas.openxmlformats.org/officeDocument/2006/relationships/image" Target="../media/image17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9.png"/><Relationship Id="rId5" Type="http://schemas.openxmlformats.org/officeDocument/2006/relationships/image" Target="../media/image22.pn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data2.tsherpa.co.kr/tsherpa/multimedia/Flash/2022/curri/index.html?flashxmlnum=yuni4856&amp;classno=E-curri03-math-P_2022/31/suh_p_0301_01_0010/suh_p_0301_01_0010_401_1.html&amp;id=1440479&amp;classa=1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336" name="Group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398056"/>
              </p:ext>
            </p:extLst>
          </p:nvPr>
        </p:nvGraphicFramePr>
        <p:xfrm>
          <a:off x="34925" y="2446338"/>
          <a:ext cx="8929688" cy="3139617"/>
        </p:xfrm>
        <a:graphic>
          <a:graphicData uri="http://schemas.openxmlformats.org/drawingml/2006/table">
            <a:tbl>
              <a:tblPr/>
              <a:tblGrid>
                <a:gridCol w="4238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6038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842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92601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4301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792163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6461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번호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작성일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내용 비고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  <a:endParaRPr kumimoji="0" lang="en-US" altLang="ko-KR" sz="1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(</a:t>
                      </a: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내선번호</a:t>
                      </a:r>
                      <a:r>
                        <a:rPr kumimoji="0" lang="en-US" altLang="ko-KR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)</a:t>
                      </a:r>
                      <a:endParaRPr kumimoji="0" lang="ko-KR" altLang="en-US" sz="1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검토자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696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1.0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2022.05.16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발생</a:t>
                      </a: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오승태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1748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1.0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2022.05.16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 검토</a:t>
                      </a: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김윤희</a:t>
                      </a: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26759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2.0</a:t>
                      </a: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2022.05.17</a:t>
                      </a:r>
                      <a:endParaRPr kumimoji="0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 수정</a:t>
                      </a: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오승태</a:t>
                      </a:r>
                      <a:endParaRPr kumimoji="0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2.0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2022.05.17</a:t>
                      </a: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 검토</a:t>
                      </a: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김예림</a:t>
                      </a:r>
                      <a:endParaRPr kumimoji="0" lang="ko-KR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9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2701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11</a:t>
                      </a: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>
                      <a:noFill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645B4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ko-KR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4000" marR="54000" marT="36000" marB="36000" anchor="ctr" horzOverflow="overflow">
                    <a:lnL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62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graphicFrame>
        <p:nvGraphicFramePr>
          <p:cNvPr id="3" name="Group 20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486813"/>
              </p:ext>
            </p:extLst>
          </p:nvPr>
        </p:nvGraphicFramePr>
        <p:xfrm>
          <a:off x="6443663" y="800100"/>
          <a:ext cx="2636837" cy="1079500"/>
        </p:xfrm>
        <a:graphic>
          <a:graphicData uri="http://schemas.openxmlformats.org/drawingml/2006/table">
            <a:tbl>
              <a:tblPr/>
              <a:tblGrid>
                <a:gridCol w="13192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76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714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검토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담당</a:t>
                      </a: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80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수학팀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오승태</a:t>
                      </a:r>
                    </a:p>
                  </a:txBody>
                  <a:tcPr marT="45694" marB="4569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 Box 124"/>
          <p:cNvSpPr txBox="1">
            <a:spLocks noChangeArrowheads="1"/>
          </p:cNvSpPr>
          <p:nvPr/>
        </p:nvSpPr>
        <p:spPr bwMode="auto">
          <a:xfrm>
            <a:off x="34925" y="2097088"/>
            <a:ext cx="8893175" cy="3063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400" b="1" dirty="0">
                <a:latin typeface="맑은 고딕" pitchFamily="50" charset="-127"/>
                <a:ea typeface="맑은 고딕" pitchFamily="50" charset="-127"/>
              </a:rPr>
              <a:t>문서 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HISTORY</a:t>
            </a:r>
          </a:p>
        </p:txBody>
      </p:sp>
      <p:graphicFrame>
        <p:nvGraphicFramePr>
          <p:cNvPr id="12408" name="Group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5603259"/>
              </p:ext>
            </p:extLst>
          </p:nvPr>
        </p:nvGraphicFramePr>
        <p:xfrm>
          <a:off x="34925" y="782638"/>
          <a:ext cx="6264275" cy="1081086"/>
        </p:xfrm>
        <a:graphic>
          <a:graphicData uri="http://schemas.openxmlformats.org/drawingml/2006/table">
            <a:tbl>
              <a:tblPr/>
              <a:tblGrid>
                <a:gridCol w="176476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49950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60362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과목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_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학년학기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_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단원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362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차시명</a:t>
                      </a: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10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융합 연구소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(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설탕의 양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,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그것이 궁금하다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!)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362">
                <a:tc>
                  <a:txBody>
                    <a:bodyPr/>
                    <a:lstStyle/>
                    <a:p>
                      <a:pPr marL="0" marR="0" lvl="0" indent="0" algn="di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파일명</a:t>
                      </a: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suh_p_0402_01_0010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4" marR="91434" marT="45694" marB="4569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1801269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088417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_201_2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8190" y="972330"/>
            <a:ext cx="6494030" cy="4652914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56" name="그룹 55"/>
          <p:cNvGrpSpPr/>
          <p:nvPr/>
        </p:nvGrpSpPr>
        <p:grpSpPr>
          <a:xfrm>
            <a:off x="6607641" y="1808820"/>
            <a:ext cx="175773" cy="1800200"/>
            <a:chOff x="6607641" y="836712"/>
            <a:chExt cx="245921" cy="1656184"/>
          </a:xfrm>
        </p:grpSpPr>
        <p:sp>
          <p:nvSpPr>
            <p:cNvPr id="57" name="모서리가 둥근 직사각형 56"/>
            <p:cNvSpPr/>
            <p:nvPr/>
          </p:nvSpPr>
          <p:spPr>
            <a:xfrm>
              <a:off x="6607641" y="1268760"/>
              <a:ext cx="245921" cy="360040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계획</a:t>
              </a:r>
              <a:endPara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8" name="모서리가 둥근 직사각형 57"/>
            <p:cNvSpPr/>
            <p:nvPr/>
          </p:nvSpPr>
          <p:spPr>
            <a:xfrm>
              <a:off x="6607641" y="836712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문제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6607641" y="1700808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실행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0" name="모서리가 둥근 직사각형 59"/>
            <p:cNvSpPr/>
            <p:nvPr/>
          </p:nvSpPr>
          <p:spPr>
            <a:xfrm>
              <a:off x="6607641" y="2132856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반성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7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969" y="5157192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9" name="타원 78"/>
          <p:cNvSpPr/>
          <p:nvPr/>
        </p:nvSpPr>
        <p:spPr>
          <a:xfrm>
            <a:off x="6547258" y="515062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921818"/>
            <a:ext cx="2159732" cy="170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spcBef>
                <a:spcPts val="300"/>
              </a:spcBef>
              <a:buAutoNum type="arabicPeriod"/>
            </a:pP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9" name="TextBox 23"/>
          <p:cNvSpPr txBox="1"/>
          <p:nvPr/>
        </p:nvSpPr>
        <p:spPr>
          <a:xfrm>
            <a:off x="388800" y="1852443"/>
            <a:ext cx="610248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+mn-ea"/>
                <a:ea typeface="+mn-ea"/>
              </a:rPr>
              <a:t>선호가 지난주에 먹은 간식은 몇 가지일까요</a:t>
            </a:r>
            <a:r>
              <a:rPr lang="en-US" altLang="ko-KR" sz="1900" dirty="0" smtClean="0">
                <a:latin typeface="+mn-ea"/>
                <a:ea typeface="+mn-ea"/>
              </a:rPr>
              <a:t>?</a:t>
            </a:r>
            <a:endParaRPr lang="ko-KR" altLang="en-US" sz="1900" dirty="0" smtClean="0">
              <a:latin typeface="+mn-ea"/>
              <a:ea typeface="+mn-ea"/>
            </a:endParaRPr>
          </a:p>
        </p:txBody>
      </p:sp>
      <p:sp>
        <p:nvSpPr>
          <p:cNvPr id="42" name="TextBox 23"/>
          <p:cNvSpPr txBox="1"/>
          <p:nvPr/>
        </p:nvSpPr>
        <p:spPr>
          <a:xfrm>
            <a:off x="388800" y="3609020"/>
            <a:ext cx="610248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+mn-ea"/>
                <a:ea typeface="+mn-ea"/>
              </a:rPr>
              <a:t>어떤 방법으로 문제를 해결할 수 있나요</a:t>
            </a:r>
            <a:r>
              <a:rPr lang="en-US" altLang="ko-KR" sz="1900" dirty="0" smtClean="0">
                <a:latin typeface="+mn-ea"/>
                <a:ea typeface="+mn-ea"/>
              </a:rPr>
              <a:t>?</a:t>
            </a:r>
            <a:endParaRPr lang="ko-KR" altLang="en-US" sz="1900" dirty="0" smtClean="0">
              <a:latin typeface="+mn-ea"/>
              <a:ea typeface="+mn-ea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1"/>
            <a:ext cx="6918956" cy="7888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선호가 지난주에 간식으로 먹은 설탕의 양은 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10</a:t>
            </a:r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개입니다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어떤   간식을 먹었는지 찾아봅시다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900" spc="-15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3709095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Box 49"/>
          <p:cNvSpPr txBox="1"/>
          <p:nvPr/>
        </p:nvSpPr>
        <p:spPr>
          <a:xfrm>
            <a:off x="388800" y="2307115"/>
            <a:ext cx="6016052" cy="6771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간식이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가지이면 설탕의 양이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개가 될 수</a:t>
            </a:r>
            <a:r>
              <a:rPr lang="en-US" altLang="ko-KR" sz="1900" b="1" dirty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없습니다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1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18" y="2096852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1943081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2346108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89042" y="3108179"/>
            <a:ext cx="6016052" cy="3847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간식이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가지이면 설탕의 양이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개가 넘습니다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3155639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7" name="TextBox 36"/>
          <p:cNvSpPr txBox="1"/>
          <p:nvPr/>
        </p:nvSpPr>
        <p:spPr>
          <a:xfrm>
            <a:off x="389042" y="4005064"/>
            <a:ext cx="6016052" cy="6771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설탕의 양을 더한 결과가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개가 되는 경우가     있는지 어림해 보면 될 것 같습니다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4052524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497" y="2960948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389042" y="4742078"/>
            <a:ext cx="6016052" cy="3847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덧셈 결과가 자연수인 분수들을 찾아 더해 봅니다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5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4789538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232" y="3861701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497" y="4613216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649" y="1353237"/>
            <a:ext cx="952198" cy="307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070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1801269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927800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_201_2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8190" y="972330"/>
            <a:ext cx="6494030" cy="4652914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56" name="그룹 55"/>
          <p:cNvGrpSpPr/>
          <p:nvPr/>
        </p:nvGrpSpPr>
        <p:grpSpPr>
          <a:xfrm>
            <a:off x="6607641" y="1808820"/>
            <a:ext cx="175773" cy="1800200"/>
            <a:chOff x="6607641" y="836712"/>
            <a:chExt cx="245921" cy="1656184"/>
          </a:xfrm>
        </p:grpSpPr>
        <p:sp>
          <p:nvSpPr>
            <p:cNvPr id="57" name="모서리가 둥근 직사각형 56"/>
            <p:cNvSpPr/>
            <p:nvPr/>
          </p:nvSpPr>
          <p:spPr>
            <a:xfrm>
              <a:off x="6607641" y="1268760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계획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8" name="모서리가 둥근 직사각형 57"/>
            <p:cNvSpPr/>
            <p:nvPr/>
          </p:nvSpPr>
          <p:spPr>
            <a:xfrm>
              <a:off x="6607641" y="836712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문제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6607641" y="1700808"/>
              <a:ext cx="245921" cy="360040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실행</a:t>
              </a:r>
              <a:endPara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0" name="모서리가 둥근 직사각형 59"/>
            <p:cNvSpPr/>
            <p:nvPr/>
          </p:nvSpPr>
          <p:spPr>
            <a:xfrm>
              <a:off x="6607641" y="2132856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반성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7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969" y="5157192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9" name="타원 78"/>
          <p:cNvSpPr/>
          <p:nvPr/>
        </p:nvSpPr>
        <p:spPr>
          <a:xfrm>
            <a:off x="6547258" y="515062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921818"/>
            <a:ext cx="2159732" cy="170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spcBef>
                <a:spcPts val="300"/>
              </a:spcBef>
              <a:buAutoNum type="arabicPeriod"/>
            </a:pP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9" name="TextBox 23"/>
          <p:cNvSpPr txBox="1"/>
          <p:nvPr/>
        </p:nvSpPr>
        <p:spPr>
          <a:xfrm>
            <a:off x="388800" y="1852443"/>
            <a:ext cx="610248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+mn-ea"/>
                <a:ea typeface="+mn-ea"/>
              </a:rPr>
              <a:t>생각한 방법으로 문제를 해결해 보세요</a:t>
            </a:r>
            <a:r>
              <a:rPr lang="en-US" altLang="ko-KR" sz="1900" dirty="0" smtClean="0">
                <a:latin typeface="+mn-ea"/>
                <a:ea typeface="+mn-ea"/>
              </a:rPr>
              <a:t>.</a:t>
            </a:r>
            <a:endParaRPr lang="ko-KR" altLang="en-US" sz="1900" dirty="0" smtClean="0">
              <a:latin typeface="+mn-ea"/>
              <a:ea typeface="+mn-ea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1"/>
            <a:ext cx="6918956" cy="7888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선호가 지난주에 간식으로 먹은 설탕의 양은 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10</a:t>
            </a:r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개입니다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어떤   간식을 먹었는지 찾아봅시다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900" spc="-15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88800" y="2307115"/>
            <a:ext cx="6016052" cy="3847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콜라와 </a:t>
            </a:r>
            <a:r>
              <a:rPr lang="ko-KR" altLang="en-US" sz="1900" b="1" dirty="0" err="1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초코파이를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더했습니다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18" y="2096852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1943081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2354575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89042" y="2784143"/>
            <a:ext cx="6016052" cy="3847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아이스크림과 오렌지주스를 더했습니다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2831603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497" y="2636912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9" name="TextBox 48"/>
          <p:cNvSpPr txBox="1"/>
          <p:nvPr/>
        </p:nvSpPr>
        <p:spPr>
          <a:xfrm>
            <a:off x="387541" y="3248980"/>
            <a:ext cx="6016052" cy="6771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콜라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사탕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900" b="1" dirty="0" err="1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감자칩을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더하면 설탕의 양이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개가 됩니다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3296440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3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253" y="3797226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649" y="1353237"/>
            <a:ext cx="952198" cy="307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376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1801269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242338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_201_2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8190" y="908720"/>
            <a:ext cx="6494030" cy="4652914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56" name="그룹 55"/>
          <p:cNvGrpSpPr/>
          <p:nvPr/>
        </p:nvGrpSpPr>
        <p:grpSpPr>
          <a:xfrm>
            <a:off x="6607641" y="1810800"/>
            <a:ext cx="175773" cy="1800200"/>
            <a:chOff x="6607641" y="836712"/>
            <a:chExt cx="245921" cy="1656184"/>
          </a:xfrm>
        </p:grpSpPr>
        <p:sp>
          <p:nvSpPr>
            <p:cNvPr id="57" name="모서리가 둥근 직사각형 56"/>
            <p:cNvSpPr/>
            <p:nvPr/>
          </p:nvSpPr>
          <p:spPr>
            <a:xfrm>
              <a:off x="6607641" y="1268760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계획</a:t>
              </a:r>
            </a:p>
          </p:txBody>
        </p:sp>
        <p:sp>
          <p:nvSpPr>
            <p:cNvPr id="58" name="모서리가 둥근 직사각형 57"/>
            <p:cNvSpPr/>
            <p:nvPr/>
          </p:nvSpPr>
          <p:spPr>
            <a:xfrm>
              <a:off x="6607641" y="836712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문제</a:t>
              </a:r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6607641" y="1700808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실행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0" name="모서리가 둥근 직사각형 59"/>
            <p:cNvSpPr/>
            <p:nvPr/>
          </p:nvSpPr>
          <p:spPr>
            <a:xfrm>
              <a:off x="6607641" y="2132856"/>
              <a:ext cx="245921" cy="360040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반성</a:t>
              </a:r>
              <a:endPara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7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969" y="5157192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9" name="타원 78"/>
          <p:cNvSpPr/>
          <p:nvPr/>
        </p:nvSpPr>
        <p:spPr>
          <a:xfrm>
            <a:off x="5284431" y="5184001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921818"/>
            <a:ext cx="2159732" cy="186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1. </a:t>
            </a:r>
            <a:r>
              <a:rPr lang="ko-KR" altLang="en-US" sz="1000" dirty="0" err="1" smtClean="0">
                <a:latin typeface="맑은 고딕" pitchFamily="50" charset="-127"/>
                <a:ea typeface="맑은 고딕" pitchFamily="50" charset="-127"/>
              </a:rPr>
              <a:t>이너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버튼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(2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페이지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2"/>
            <a:ext cx="6918956" cy="788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>
                <a:latin typeface="맑은 고딕" pitchFamily="50" charset="-127"/>
                <a:ea typeface="맑은 고딕" pitchFamily="50" charset="-127"/>
              </a:rPr>
              <a:t>선호가 지난주에 간식으로 먹은 설탕의 양은 </a:t>
            </a:r>
            <a:r>
              <a:rPr lang="en-US" altLang="ko-KR" sz="1900" spc="-150" dirty="0">
                <a:latin typeface="맑은 고딕" pitchFamily="50" charset="-127"/>
                <a:ea typeface="맑은 고딕" pitchFamily="50" charset="-127"/>
              </a:rPr>
              <a:t>10</a:t>
            </a:r>
            <a:r>
              <a:rPr lang="ko-KR" altLang="en-US" sz="1900" spc="-150" dirty="0">
                <a:latin typeface="맑은 고딕" pitchFamily="50" charset="-127"/>
                <a:ea typeface="맑은 고딕" pitchFamily="50" charset="-127"/>
              </a:rPr>
              <a:t>개입니다</a:t>
            </a:r>
            <a:r>
              <a:rPr lang="en-US" altLang="ko-KR" sz="1900" spc="-15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900" spc="-150" dirty="0">
                <a:latin typeface="맑은 고딕" pitchFamily="50" charset="-127"/>
                <a:ea typeface="맑은 고딕" pitchFamily="50" charset="-127"/>
              </a:rPr>
              <a:t>어떤   간식을 먹었는지 찾아봅시다</a:t>
            </a:r>
            <a:r>
              <a:rPr lang="en-US" altLang="ko-KR" sz="1900" spc="-150" dirty="0">
                <a:latin typeface="맑은 고딕" pitchFamily="50" charset="-127"/>
                <a:ea typeface="맑은 고딕" pitchFamily="50" charset="-127"/>
              </a:rPr>
              <a:t>.</a:t>
            </a:r>
          </a:p>
        </p:txBody>
      </p:sp>
      <p:sp>
        <p:nvSpPr>
          <p:cNvPr id="27" name="TextBox 23"/>
          <p:cNvSpPr txBox="1"/>
          <p:nvPr/>
        </p:nvSpPr>
        <p:spPr>
          <a:xfrm>
            <a:off x="388800" y="1852443"/>
            <a:ext cx="61024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+mn-ea"/>
                <a:ea typeface="+mn-ea"/>
              </a:rPr>
              <a:t>문제를 바르게 해결했는지 확인해 보고</a:t>
            </a:r>
            <a:r>
              <a:rPr lang="en-US" altLang="ko-KR" sz="1900" dirty="0" smtClean="0">
                <a:latin typeface="+mn-ea"/>
                <a:ea typeface="+mn-ea"/>
              </a:rPr>
              <a:t>, </a:t>
            </a:r>
            <a:r>
              <a:rPr lang="ko-KR" altLang="en-US" sz="1900" dirty="0" smtClean="0">
                <a:latin typeface="+mn-ea"/>
                <a:ea typeface="+mn-ea"/>
              </a:rPr>
              <a:t>문제를 해결한 방법을 친구들에게 이야기해 보세요</a:t>
            </a:r>
            <a:r>
              <a:rPr lang="en-US" altLang="ko-KR" sz="1900" dirty="0" smtClean="0">
                <a:latin typeface="+mn-ea"/>
                <a:ea typeface="+mn-ea"/>
              </a:rPr>
              <a:t>.</a:t>
            </a:r>
            <a:endParaRPr lang="ko-KR" altLang="en-US" sz="1900" dirty="0" smtClean="0">
              <a:latin typeface="+mn-ea"/>
              <a:ea typeface="+mn-ea"/>
            </a:endParaRPr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1943081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1" name="그룹 40"/>
          <p:cNvGrpSpPr/>
          <p:nvPr/>
        </p:nvGrpSpPr>
        <p:grpSpPr>
          <a:xfrm>
            <a:off x="2712420" y="5252383"/>
            <a:ext cx="1637116" cy="263186"/>
            <a:chOff x="319554" y="1245924"/>
            <a:chExt cx="2636592" cy="423864"/>
          </a:xfrm>
        </p:grpSpPr>
        <p:pic>
          <p:nvPicPr>
            <p:cNvPr id="42" name="Picture 11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9554" y="1245924"/>
              <a:ext cx="409575" cy="4000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3" name="Picture 1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667" y="1317363"/>
              <a:ext cx="781050" cy="2952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" name="Picture 13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6193" y="1312601"/>
              <a:ext cx="8001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6" name="Picture 14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37046" y="1260213"/>
              <a:ext cx="419100" cy="4095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47" name="TextBox 46"/>
          <p:cNvSpPr txBox="1"/>
          <p:nvPr/>
        </p:nvSpPr>
        <p:spPr>
          <a:xfrm>
            <a:off x="388800" y="2530107"/>
            <a:ext cx="6016052" cy="3847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가지 간식에 들어 있는 설탕의 양을 더했습니다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8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18" y="2319844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2577567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4" name="TextBox 53"/>
          <p:cNvSpPr txBox="1"/>
          <p:nvPr/>
        </p:nvSpPr>
        <p:spPr>
          <a:xfrm>
            <a:off x="387541" y="3030652"/>
            <a:ext cx="6016052" cy="96949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>
              <a:lnSpc>
                <a:spcPct val="150000"/>
              </a:lnSpc>
            </a:pP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간식에 들어 있는 설탕의 양을 모두 가분수로 바꾼 후 덧셈 결과가     이 되는 경우를 찾았습니다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1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3154315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116825"/>
              </p:ext>
            </p:extLst>
          </p:nvPr>
        </p:nvGraphicFramePr>
        <p:xfrm>
          <a:off x="2583313" y="3471570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40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3" name="TextBox 62"/>
          <p:cNvSpPr txBox="1"/>
          <p:nvPr/>
        </p:nvSpPr>
        <p:spPr>
          <a:xfrm>
            <a:off x="388800" y="4097922"/>
            <a:ext cx="6016052" cy="6771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간식에 들어 있는 설탕의 양의 합이 자연수가 되는 경우를 찾은 후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되는지 확인했습니다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5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00" y="4145382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6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314" y="2888940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7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47" y="3969060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8" name="타원 67"/>
          <p:cNvSpPr/>
          <p:nvPr/>
        </p:nvSpPr>
        <p:spPr>
          <a:xfrm>
            <a:off x="2415882" y="5261255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7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649" y="1353237"/>
            <a:ext cx="952198" cy="307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600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1801269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340503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_201_2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8190" y="908720"/>
            <a:ext cx="6494030" cy="4652914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56" name="그룹 55"/>
          <p:cNvGrpSpPr/>
          <p:nvPr/>
        </p:nvGrpSpPr>
        <p:grpSpPr>
          <a:xfrm>
            <a:off x="6607641" y="1810800"/>
            <a:ext cx="175773" cy="1800200"/>
            <a:chOff x="6607641" y="836712"/>
            <a:chExt cx="245921" cy="1656184"/>
          </a:xfrm>
        </p:grpSpPr>
        <p:sp>
          <p:nvSpPr>
            <p:cNvPr id="57" name="모서리가 둥근 직사각형 56"/>
            <p:cNvSpPr/>
            <p:nvPr/>
          </p:nvSpPr>
          <p:spPr>
            <a:xfrm>
              <a:off x="6607641" y="1268760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계획</a:t>
              </a:r>
            </a:p>
          </p:txBody>
        </p:sp>
        <p:sp>
          <p:nvSpPr>
            <p:cNvPr id="58" name="모서리가 둥근 직사각형 57"/>
            <p:cNvSpPr/>
            <p:nvPr/>
          </p:nvSpPr>
          <p:spPr>
            <a:xfrm>
              <a:off x="6607641" y="836712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문제</a:t>
              </a:r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6607641" y="1700808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실행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0" name="모서리가 둥근 직사각형 59"/>
            <p:cNvSpPr/>
            <p:nvPr/>
          </p:nvSpPr>
          <p:spPr>
            <a:xfrm>
              <a:off x="6607641" y="2132856"/>
              <a:ext cx="245921" cy="360040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반성</a:t>
              </a:r>
              <a:endPara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7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969" y="5157192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9" name="타원 78"/>
          <p:cNvSpPr/>
          <p:nvPr/>
        </p:nvSpPr>
        <p:spPr>
          <a:xfrm>
            <a:off x="5979453" y="4912754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921818"/>
            <a:ext cx="2159732" cy="2477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1.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천재교과서 캐릭터 사용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캐릭터 또는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말줄임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버튼을 각각 클릭하면 상단에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말풍선과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함께 음성이 나옴 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다음 슬라이드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2"/>
            <a:ext cx="6918956" cy="788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>
                <a:latin typeface="맑은 고딕" pitchFamily="50" charset="-127"/>
                <a:ea typeface="맑은 고딕" pitchFamily="50" charset="-127"/>
              </a:rPr>
              <a:t>선호가 지난주에 간식으로 먹은 설탕의 양은 </a:t>
            </a:r>
            <a:r>
              <a:rPr lang="en-US" altLang="ko-KR" sz="1900" spc="-150" dirty="0">
                <a:latin typeface="맑은 고딕" pitchFamily="50" charset="-127"/>
                <a:ea typeface="맑은 고딕" pitchFamily="50" charset="-127"/>
              </a:rPr>
              <a:t>10</a:t>
            </a:r>
            <a:r>
              <a:rPr lang="ko-KR" altLang="en-US" sz="1900" spc="-150" dirty="0">
                <a:latin typeface="맑은 고딕" pitchFamily="50" charset="-127"/>
                <a:ea typeface="맑은 고딕" pitchFamily="50" charset="-127"/>
              </a:rPr>
              <a:t>개입니다</a:t>
            </a:r>
            <a:r>
              <a:rPr lang="en-US" altLang="ko-KR" sz="1900" spc="-15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900" spc="-150" dirty="0">
                <a:latin typeface="맑은 고딕" pitchFamily="50" charset="-127"/>
                <a:ea typeface="맑은 고딕" pitchFamily="50" charset="-127"/>
              </a:rPr>
              <a:t>어떤   간식을 먹었는지 찾아봅시다</a:t>
            </a:r>
            <a:r>
              <a:rPr lang="en-US" altLang="ko-KR" sz="1900" spc="-150" dirty="0">
                <a:latin typeface="맑은 고딕" pitchFamily="50" charset="-127"/>
                <a:ea typeface="맑은 고딕" pitchFamily="50" charset="-127"/>
              </a:rPr>
              <a:t>.</a:t>
            </a:r>
          </a:p>
        </p:txBody>
      </p:sp>
      <p:sp>
        <p:nvSpPr>
          <p:cNvPr id="27" name="TextBox 23"/>
          <p:cNvSpPr txBox="1"/>
          <p:nvPr/>
        </p:nvSpPr>
        <p:spPr>
          <a:xfrm>
            <a:off x="388800" y="1852443"/>
            <a:ext cx="61024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문제를 바르게 해결했는지 확인해 보고</a:t>
            </a:r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문제를 해결한 방법을 친구들에게 이야기해 보세요</a:t>
            </a:r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1943081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6" name="그룹 25"/>
          <p:cNvGrpSpPr/>
          <p:nvPr/>
        </p:nvGrpSpPr>
        <p:grpSpPr>
          <a:xfrm>
            <a:off x="2703548" y="5265204"/>
            <a:ext cx="1654859" cy="269100"/>
            <a:chOff x="290979" y="2009759"/>
            <a:chExt cx="2665167" cy="433388"/>
          </a:xfrm>
        </p:grpSpPr>
        <p:pic>
          <p:nvPicPr>
            <p:cNvPr id="29" name="Picture 1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979" y="2009759"/>
              <a:ext cx="438150" cy="4286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" name="Picture 1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913" y="2076434"/>
              <a:ext cx="8001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2" name="Picture 12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6193" y="2083103"/>
              <a:ext cx="781050" cy="2952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3" name="Picture 16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7521" y="2014522"/>
              <a:ext cx="428625" cy="4286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37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649" y="1353237"/>
            <a:ext cx="952198" cy="307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6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309" y="3868016"/>
            <a:ext cx="1039091" cy="1376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2" name="Picture 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9203" y="3702904"/>
            <a:ext cx="316133" cy="322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타원 42"/>
          <p:cNvSpPr/>
          <p:nvPr/>
        </p:nvSpPr>
        <p:spPr>
          <a:xfrm>
            <a:off x="4180309" y="3587687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68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1801269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6651846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_201_2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8190" y="908720"/>
            <a:ext cx="6494030" cy="4652914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56" name="그룹 55"/>
          <p:cNvGrpSpPr/>
          <p:nvPr/>
        </p:nvGrpSpPr>
        <p:grpSpPr>
          <a:xfrm>
            <a:off x="6607641" y="1810800"/>
            <a:ext cx="175773" cy="1800200"/>
            <a:chOff x="6607641" y="836712"/>
            <a:chExt cx="245921" cy="1656184"/>
          </a:xfrm>
        </p:grpSpPr>
        <p:sp>
          <p:nvSpPr>
            <p:cNvPr id="57" name="모서리가 둥근 직사각형 56"/>
            <p:cNvSpPr/>
            <p:nvPr/>
          </p:nvSpPr>
          <p:spPr>
            <a:xfrm>
              <a:off x="6607641" y="1268760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계획</a:t>
              </a:r>
            </a:p>
          </p:txBody>
        </p:sp>
        <p:sp>
          <p:nvSpPr>
            <p:cNvPr id="58" name="모서리가 둥근 직사각형 57"/>
            <p:cNvSpPr/>
            <p:nvPr/>
          </p:nvSpPr>
          <p:spPr>
            <a:xfrm>
              <a:off x="6607641" y="836712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문제</a:t>
              </a:r>
            </a:p>
          </p:txBody>
        </p:sp>
        <p:sp>
          <p:nvSpPr>
            <p:cNvPr id="59" name="모서리가 둥근 직사각형 58"/>
            <p:cNvSpPr/>
            <p:nvPr/>
          </p:nvSpPr>
          <p:spPr>
            <a:xfrm>
              <a:off x="6607641" y="1700808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실행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0" name="모서리가 둥근 직사각형 59"/>
            <p:cNvSpPr/>
            <p:nvPr/>
          </p:nvSpPr>
          <p:spPr>
            <a:xfrm>
              <a:off x="6607641" y="2132856"/>
              <a:ext cx="245921" cy="360040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반성</a:t>
              </a:r>
              <a:endPara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7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969" y="5157192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9" name="타원 78"/>
          <p:cNvSpPr/>
          <p:nvPr/>
        </p:nvSpPr>
        <p:spPr>
          <a:xfrm>
            <a:off x="5979453" y="4912754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921818"/>
            <a:ext cx="2159732" cy="232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algn="just"/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1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내레이션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재클릭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말풍선이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사라지고 내레이션 멈춤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2"/>
            <a:ext cx="6918956" cy="788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>
                <a:latin typeface="맑은 고딕" pitchFamily="50" charset="-127"/>
                <a:ea typeface="맑은 고딕" pitchFamily="50" charset="-127"/>
              </a:rPr>
              <a:t>선호가 지난주에 간식으로 먹은 설탕의 양은 </a:t>
            </a:r>
            <a:r>
              <a:rPr lang="en-US" altLang="ko-KR" sz="1900" spc="-150" dirty="0">
                <a:latin typeface="맑은 고딕" pitchFamily="50" charset="-127"/>
                <a:ea typeface="맑은 고딕" pitchFamily="50" charset="-127"/>
              </a:rPr>
              <a:t>10</a:t>
            </a:r>
            <a:r>
              <a:rPr lang="ko-KR" altLang="en-US" sz="1900" spc="-150" dirty="0">
                <a:latin typeface="맑은 고딕" pitchFamily="50" charset="-127"/>
                <a:ea typeface="맑은 고딕" pitchFamily="50" charset="-127"/>
              </a:rPr>
              <a:t>개입니다</a:t>
            </a:r>
            <a:r>
              <a:rPr lang="en-US" altLang="ko-KR" sz="1900" spc="-15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900" spc="-150" dirty="0">
                <a:latin typeface="맑은 고딕" pitchFamily="50" charset="-127"/>
                <a:ea typeface="맑은 고딕" pitchFamily="50" charset="-127"/>
              </a:rPr>
              <a:t>어떤   간식을 먹었는지 찾아봅시다</a:t>
            </a:r>
            <a:r>
              <a:rPr lang="en-US" altLang="ko-KR" sz="1900" spc="-150" dirty="0">
                <a:latin typeface="맑은 고딕" pitchFamily="50" charset="-127"/>
                <a:ea typeface="맑은 고딕" pitchFamily="50" charset="-127"/>
              </a:rPr>
              <a:t>.</a:t>
            </a:r>
          </a:p>
        </p:txBody>
      </p:sp>
      <p:sp>
        <p:nvSpPr>
          <p:cNvPr id="27" name="TextBox 23"/>
          <p:cNvSpPr txBox="1"/>
          <p:nvPr/>
        </p:nvSpPr>
        <p:spPr>
          <a:xfrm>
            <a:off x="388800" y="1852443"/>
            <a:ext cx="61024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문제를 바르게 해결했는지 확인해 보고</a:t>
            </a:r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문제를 해결한 방법을 친구들에게 이야기해 보세요</a:t>
            </a:r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1943081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6" name="그룹 25"/>
          <p:cNvGrpSpPr/>
          <p:nvPr/>
        </p:nvGrpSpPr>
        <p:grpSpPr>
          <a:xfrm>
            <a:off x="2703548" y="5265204"/>
            <a:ext cx="1654859" cy="269100"/>
            <a:chOff x="290979" y="2009759"/>
            <a:chExt cx="2665167" cy="433388"/>
          </a:xfrm>
        </p:grpSpPr>
        <p:pic>
          <p:nvPicPr>
            <p:cNvPr id="29" name="Picture 1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979" y="2009759"/>
              <a:ext cx="438150" cy="4286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" name="Picture 1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913" y="2076434"/>
              <a:ext cx="8001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2" name="Picture 12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6193" y="2083103"/>
              <a:ext cx="781050" cy="2952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3" name="Picture 16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7521" y="2014522"/>
              <a:ext cx="428625" cy="4286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37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649" y="1353237"/>
            <a:ext cx="952198" cy="307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6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1309" y="3868016"/>
            <a:ext cx="1039091" cy="1376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타원 27"/>
          <p:cNvSpPr/>
          <p:nvPr/>
        </p:nvSpPr>
        <p:spPr>
          <a:xfrm>
            <a:off x="5432700" y="3923359"/>
            <a:ext cx="296538" cy="292104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4" name="모서리가 둥근 사각형 설명선 43"/>
          <p:cNvSpPr/>
          <p:nvPr/>
        </p:nvSpPr>
        <p:spPr>
          <a:xfrm>
            <a:off x="1907705" y="2600908"/>
            <a:ext cx="4166184" cy="1322451"/>
          </a:xfrm>
          <a:prstGeom prst="wedgeRoundRectCallout">
            <a:avLst>
              <a:gd name="adj1" fmla="val 1364"/>
              <a:gd name="adj2" fmla="val 73940"/>
              <a:gd name="adj3" fmla="val 16667"/>
            </a:avLst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나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는 어림해서 덧셈 결과가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개에 가까운 간식을 찾았는데 짝은 분수 부분만 따로 더해서 자연수가 되는 간식을 찾아서 문제를 해결했어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직사각형 44"/>
          <p:cNvSpPr>
            <a:spLocks noChangeArrowheads="1"/>
          </p:cNvSpPr>
          <p:nvPr/>
        </p:nvSpPr>
        <p:spPr bwMode="auto">
          <a:xfrm>
            <a:off x="7095334" y="3176972"/>
            <a:ext cx="1971702" cy="1361911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b="1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b="1" dirty="0" smtClean="0">
                <a:latin typeface="맑은 고딕" pitchFamily="50" charset="-127"/>
                <a:ea typeface="맑은 고딕" pitchFamily="50" charset="-127"/>
              </a:rPr>
              <a:t>_201_2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내레이션</a:t>
            </a:r>
            <a:r>
              <a:rPr lang="en-US" altLang="ko-KR" sz="1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000" b="1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미</a:t>
            </a:r>
            <a:r>
              <a:rPr lang="ko-KR" altLang="en-US" sz="1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미</a:t>
            </a:r>
            <a:r>
              <a:rPr lang="ko-KR" altLang="en-US" sz="1000" b="1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캐릭터</a:t>
            </a:r>
            <a:r>
              <a:rPr lang="en-US" altLang="ko-KR" sz="1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여</a:t>
            </a:r>
            <a:r>
              <a:rPr lang="en-US" altLang="ko-KR" sz="1000" b="1" dirty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just" eaLnBrk="1" hangingPunct="1">
              <a:spcBef>
                <a:spcPts val="300"/>
              </a:spcBef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나는 어림해서 덧셈 결과가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개에 가까운 간식을 찾았는데 짝은 분수 부분만 따로 더해서 자연수가 되는 간식을 찾아서 문제를 해결했어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076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2252638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_202_1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9" name="타원 78"/>
          <p:cNvSpPr/>
          <p:nvPr/>
        </p:nvSpPr>
        <p:spPr>
          <a:xfrm>
            <a:off x="6614659" y="499970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#4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921818"/>
            <a:ext cx="2159732" cy="30546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1.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탭 이벤트</a:t>
            </a: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예 약물 사용</a:t>
            </a: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1450" indent="-171450">
              <a:spcBef>
                <a:spcPts val="300"/>
              </a:spcBef>
              <a:buFontTx/>
              <a:buChar char="-"/>
            </a:pP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칸 클릭하면 예 약물 나타남</a:t>
            </a: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1450" indent="-171450">
              <a:spcBef>
                <a:spcPts val="300"/>
              </a:spcBef>
              <a:buFontTx/>
              <a:buChar char="-"/>
            </a:pP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처음에는 보이지 않음</a:t>
            </a: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3.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클릭 영역은 각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영역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내 전체</a:t>
            </a: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4.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2"/>
            <a:ext cx="6918956" cy="788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간식 계획표를 만들어 보고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간식으로 먹게 되는 설탕의 양을 구해 봅시다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900" spc="-15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TextBox 23"/>
          <p:cNvSpPr txBox="1"/>
          <p:nvPr/>
        </p:nvSpPr>
        <p:spPr>
          <a:xfrm>
            <a:off x="388800" y="1712131"/>
            <a:ext cx="610248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먹고 싶은 간식으로 간식 계획표를 세워 보세요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5652120" y="1408248"/>
            <a:ext cx="1289688" cy="256556"/>
            <a:chOff x="5004048" y="1502571"/>
            <a:chExt cx="1289688" cy="256556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584E2941-9793-4315-BB91-925462E44468}"/>
                </a:ext>
              </a:extLst>
            </p:cNvPr>
            <p:cNvSpPr/>
            <p:nvPr/>
          </p:nvSpPr>
          <p:spPr>
            <a:xfrm>
              <a:off x="5662995" y="1503536"/>
              <a:ext cx="630741" cy="25559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solidFill>
                    <a:schemeClr val="accent6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물음 </a:t>
              </a:r>
              <a:r>
                <a:rPr lang="en-US" altLang="ko-KR" sz="1100" b="1" dirty="0" smtClean="0">
                  <a:solidFill>
                    <a:schemeClr val="accent6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100" b="1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xmlns="" id="{A1893A50-CB12-4700-8546-1193B40F535E}"/>
                </a:ext>
              </a:extLst>
            </p:cNvPr>
            <p:cNvSpPr/>
            <p:nvPr/>
          </p:nvSpPr>
          <p:spPr>
            <a:xfrm>
              <a:off x="5004048" y="1502571"/>
              <a:ext cx="630741" cy="256556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물음 </a:t>
              </a:r>
              <a:r>
                <a:rPr lang="en-US" altLang="ko-KR" sz="1100" b="1" dirty="0" smtClean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1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4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16" y="2307401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359" y="5264187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2" name="타원 51"/>
          <p:cNvSpPr/>
          <p:nvPr/>
        </p:nvSpPr>
        <p:spPr>
          <a:xfrm>
            <a:off x="5355582" y="1409213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3" name="타원 52"/>
          <p:cNvSpPr/>
          <p:nvPr/>
        </p:nvSpPr>
        <p:spPr>
          <a:xfrm>
            <a:off x="141085" y="259720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63" name="Group 10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7373216"/>
              </p:ext>
            </p:extLst>
          </p:nvPr>
        </p:nvGraphicFramePr>
        <p:xfrm>
          <a:off x="188058" y="6129300"/>
          <a:ext cx="6688864" cy="304800"/>
        </p:xfrm>
        <a:graphic>
          <a:graphicData uri="http://schemas.openxmlformats.org/drawingml/2006/table">
            <a:tbl>
              <a:tblPr/>
              <a:tblGrid>
                <a:gridCol w="85810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307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8294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삽화 파일명</a:t>
                      </a:r>
                      <a:endParaRPr kumimoji="1" lang="en-US" altLang="ko-KR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SA42110.psd</a:t>
                      </a:r>
                      <a:r>
                        <a:rPr kumimoji="0" lang="en-US" altLang="ko-KR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kumimoji="0"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(</a:t>
                      </a:r>
                      <a:r>
                        <a:rPr kumimoji="0"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이미지 내에 있는 텍스트 새로 써주세요</a:t>
                      </a:r>
                      <a:r>
                        <a:rPr kumimoji="0"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.)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교과서</a:t>
                      </a:r>
                      <a:r>
                        <a:rPr kumimoji="0" lang="en-US" altLang="ko-KR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\010029</a:t>
                      </a:r>
                      <a:r>
                        <a:rPr kumimoji="0" lang="ko-KR" altLang="en-US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초등수학교과서</a:t>
                      </a:r>
                      <a:r>
                        <a:rPr kumimoji="0" lang="en-US" altLang="ko-KR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4-2-1\Links</a:t>
                      </a:r>
                    </a:p>
                  </a:txBody>
                  <a:tcPr marL="7200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8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1801201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4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69" y="2348881"/>
            <a:ext cx="6391748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115" name="표 114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559914"/>
              </p:ext>
            </p:extLst>
          </p:nvPr>
        </p:nvGraphicFramePr>
        <p:xfrm>
          <a:off x="2369730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6" name="표 115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725236"/>
              </p:ext>
            </p:extLst>
          </p:nvPr>
        </p:nvGraphicFramePr>
        <p:xfrm>
          <a:off x="3296026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7" name="표 116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947021"/>
              </p:ext>
            </p:extLst>
          </p:nvPr>
        </p:nvGraphicFramePr>
        <p:xfrm>
          <a:off x="4247964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8" name="표 117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1244276"/>
              </p:ext>
            </p:extLst>
          </p:nvPr>
        </p:nvGraphicFramePr>
        <p:xfrm>
          <a:off x="5220072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9" name="표 118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922872"/>
              </p:ext>
            </p:extLst>
          </p:nvPr>
        </p:nvGraphicFramePr>
        <p:xfrm>
          <a:off x="6192180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20" name="TextBox 119"/>
          <p:cNvSpPr txBox="1"/>
          <p:nvPr/>
        </p:nvSpPr>
        <p:spPr>
          <a:xfrm>
            <a:off x="2938880" y="2411901"/>
            <a:ext cx="148790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간식 계획표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630595" y="4005064"/>
            <a:ext cx="124425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설탕의 양</a:t>
            </a:r>
            <a:endParaRPr lang="en-US" altLang="ko-KR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916731" y="3505279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간식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923380" y="2929797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요일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2155569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3167844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4103948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5075529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6062963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1930404" y="3515032"/>
            <a:ext cx="915635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b="1" dirty="0" err="1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감자칩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3034823" y="3515032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사탕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3991737" y="3395208"/>
            <a:ext cx="67197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b="1" dirty="0" err="1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초코</a:t>
            </a:r>
            <a:endParaRPr lang="en-US" altLang="ko-KR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파이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4825985" y="3366991"/>
            <a:ext cx="91563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아이스</a:t>
            </a:r>
            <a:endParaRPr lang="en-US" altLang="ko-KR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크림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5780981" y="3376327"/>
            <a:ext cx="91563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오렌지</a:t>
            </a:r>
            <a:endParaRPr lang="en-US" altLang="ko-KR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</a:t>
            </a:r>
            <a:r>
              <a:rPr lang="ko-KR" altLang="en-US" sz="1900" b="1" dirty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2087724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3022134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3958238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4930346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b="1" dirty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5902454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b="1" dirty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9" name="타원 138"/>
          <p:cNvSpPr/>
          <p:nvPr/>
        </p:nvSpPr>
        <p:spPr>
          <a:xfrm>
            <a:off x="1726577" y="3228286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#3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141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0143" y="3347894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2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880" y="3347894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258" y="3720142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4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205" y="3751141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5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404" y="4343618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6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0963" y="4366632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7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847" y="4395414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8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447" y="4366632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9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6794" y="4395413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0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755" y="3358217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324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355034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_202_1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9" name="타원 78"/>
          <p:cNvSpPr/>
          <p:nvPr/>
        </p:nvSpPr>
        <p:spPr>
          <a:xfrm>
            <a:off x="6614659" y="499970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#3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921818"/>
            <a:ext cx="2159732" cy="216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1. </a:t>
            </a:r>
            <a:r>
              <a:rPr lang="ko-KR" altLang="en-US" sz="1000" dirty="0" err="1" smtClean="0">
                <a:latin typeface="맑은 고딕" pitchFamily="50" charset="-127"/>
                <a:ea typeface="맑은 고딕" pitchFamily="50" charset="-127"/>
              </a:rPr>
              <a:t>답칸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아님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dirty="0" err="1" smtClean="0">
                <a:latin typeface="맑은 고딕" pitchFamily="50" charset="-127"/>
                <a:ea typeface="맑은 고딕" pitchFamily="50" charset="-127"/>
              </a:rPr>
              <a:t>글자색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검정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1000" dirty="0" err="1" smtClean="0">
                <a:latin typeface="맑은 고딕" pitchFamily="50" charset="-127"/>
                <a:ea typeface="맑은 고딕" pitchFamily="50" charset="-127"/>
              </a:rPr>
              <a:t>이너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버튼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(2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페이지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3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2"/>
            <a:ext cx="6918956" cy="788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간식 계획표를 만들어 보고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간식으로 먹게 되는 설탕의 양을 구해 봅시다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900" spc="-15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TextBox 23"/>
          <p:cNvSpPr txBox="1"/>
          <p:nvPr/>
        </p:nvSpPr>
        <p:spPr>
          <a:xfrm>
            <a:off x="388800" y="1700808"/>
            <a:ext cx="645145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간식으로 먹게 되는 설탕의 양을 구해 보세요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어떻게    구할 수 있나요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1801201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8" name="그룹 27"/>
          <p:cNvGrpSpPr/>
          <p:nvPr/>
        </p:nvGrpSpPr>
        <p:grpSpPr>
          <a:xfrm>
            <a:off x="5652120" y="1408248"/>
            <a:ext cx="1289688" cy="256556"/>
            <a:chOff x="5004048" y="1502571"/>
            <a:chExt cx="1289688" cy="256556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584E2941-9793-4315-BB91-925462E44468}"/>
                </a:ext>
              </a:extLst>
            </p:cNvPr>
            <p:cNvSpPr/>
            <p:nvPr/>
          </p:nvSpPr>
          <p:spPr>
            <a:xfrm>
              <a:off x="5662995" y="1503536"/>
              <a:ext cx="630741" cy="255591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물음 </a:t>
              </a:r>
              <a:r>
                <a:rPr lang="en-US" altLang="ko-KR" sz="1100" b="1" dirty="0" smtClean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1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xmlns="" id="{A1893A50-CB12-4700-8546-1193B40F535E}"/>
                </a:ext>
              </a:extLst>
            </p:cNvPr>
            <p:cNvSpPr/>
            <p:nvPr/>
          </p:nvSpPr>
          <p:spPr>
            <a:xfrm>
              <a:off x="5004048" y="1502571"/>
              <a:ext cx="630741" cy="25655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solidFill>
                    <a:schemeClr val="accent6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물음 </a:t>
              </a:r>
              <a:r>
                <a:rPr lang="en-US" altLang="ko-KR" sz="1100" b="1" dirty="0" smtClean="0">
                  <a:solidFill>
                    <a:schemeClr val="accent6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100" b="1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51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359" y="5264187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" name="직사각형 29"/>
          <p:cNvSpPr/>
          <p:nvPr/>
        </p:nvSpPr>
        <p:spPr bwMode="auto">
          <a:xfrm>
            <a:off x="2912486" y="4671620"/>
            <a:ext cx="1146064" cy="591442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marL="0" marR="0" indent="0" algn="ctr" defTabSz="914400" rtl="0" eaLnBrk="1" fontAlgn="base" latin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en-US" sz="1900" b="1" i="0" u="none" strike="noStrike" cap="none" normalizeH="0" baseline="0" dirty="0" smtClean="0">
              <a:ln>
                <a:noFill/>
              </a:ln>
              <a:solidFill>
                <a:srgbClr val="0070C0"/>
              </a:solidFill>
              <a:effectLst/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972985"/>
              </p:ext>
            </p:extLst>
          </p:nvPr>
        </p:nvGraphicFramePr>
        <p:xfrm>
          <a:off x="3371814" y="4653136"/>
          <a:ext cx="288032" cy="64800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0347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4452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1" kern="1200" spc="-150" dirty="0" smtClean="0">
                          <a:solidFill>
                            <a:srgbClr val="00A0FF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1" kern="1200" spc="-150" dirty="0">
                        <a:solidFill>
                          <a:srgbClr val="00A0FF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A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982548" y="4774980"/>
            <a:ext cx="117307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16    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pic>
        <p:nvPicPr>
          <p:cNvPr id="33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0241" y="5030866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69" y="2348881"/>
            <a:ext cx="6391748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792902"/>
              </p:ext>
            </p:extLst>
          </p:nvPr>
        </p:nvGraphicFramePr>
        <p:xfrm>
          <a:off x="2369730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811452"/>
              </p:ext>
            </p:extLst>
          </p:nvPr>
        </p:nvGraphicFramePr>
        <p:xfrm>
          <a:off x="3296026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687447"/>
              </p:ext>
            </p:extLst>
          </p:nvPr>
        </p:nvGraphicFramePr>
        <p:xfrm>
          <a:off x="4247964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5273088"/>
              </p:ext>
            </p:extLst>
          </p:nvPr>
        </p:nvGraphicFramePr>
        <p:xfrm>
          <a:off x="5220072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1984600"/>
              </p:ext>
            </p:extLst>
          </p:nvPr>
        </p:nvGraphicFramePr>
        <p:xfrm>
          <a:off x="6192180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2938880" y="2411901"/>
            <a:ext cx="148790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간식 계획표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30595" y="4005064"/>
            <a:ext cx="124425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설탕의 양</a:t>
            </a:r>
            <a:endParaRPr lang="en-US" altLang="ko-KR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16731" y="3505279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간식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23380" y="2929797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요일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155569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167844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103948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075529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062963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930404" y="3515032"/>
            <a:ext cx="915635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감자칩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034823" y="3515032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사탕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91737" y="3395208"/>
            <a:ext cx="67197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초코</a:t>
            </a:r>
            <a:endParaRPr lang="en-US" altLang="ko-KR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파이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4825985" y="3366991"/>
            <a:ext cx="91563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아이스</a:t>
            </a:r>
            <a:endParaRPr lang="en-US" altLang="ko-KR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크림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780981" y="3376327"/>
            <a:ext cx="91563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오렌지</a:t>
            </a:r>
            <a:endParaRPr lang="en-US" altLang="ko-KR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</a:t>
            </a:r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2087724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022134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958238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4930346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902454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7" name="그룹 76"/>
          <p:cNvGrpSpPr/>
          <p:nvPr/>
        </p:nvGrpSpPr>
        <p:grpSpPr>
          <a:xfrm>
            <a:off x="2712420" y="5290050"/>
            <a:ext cx="1637116" cy="263186"/>
            <a:chOff x="319554" y="1245924"/>
            <a:chExt cx="2636592" cy="423864"/>
          </a:xfrm>
        </p:grpSpPr>
        <p:pic>
          <p:nvPicPr>
            <p:cNvPr id="78" name="Picture 11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9554" y="1245924"/>
              <a:ext cx="409575" cy="4000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0" name="Picture 12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667" y="1317363"/>
              <a:ext cx="781050" cy="2952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1" name="Picture 13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6193" y="1312601"/>
              <a:ext cx="8001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2" name="Picture 14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37046" y="1260213"/>
              <a:ext cx="419100" cy="4095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3" name="타원 82"/>
          <p:cNvSpPr/>
          <p:nvPr/>
        </p:nvSpPr>
        <p:spPr>
          <a:xfrm>
            <a:off x="2389147" y="5266208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4" name="타원 83"/>
          <p:cNvSpPr/>
          <p:nvPr/>
        </p:nvSpPr>
        <p:spPr>
          <a:xfrm>
            <a:off x="1726577" y="3228286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930404" y="3376327"/>
            <a:ext cx="4766212" cy="127681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554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23718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_202_1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9" name="타원 78"/>
          <p:cNvSpPr/>
          <p:nvPr/>
        </p:nvSpPr>
        <p:spPr>
          <a:xfrm>
            <a:off x="6614659" y="499970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921818"/>
            <a:ext cx="2159732" cy="170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>
              <a:spcBef>
                <a:spcPts val="300"/>
              </a:spcBef>
              <a:buAutoNum type="arabicPeriod"/>
            </a:pP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2"/>
            <a:ext cx="6918956" cy="788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간식 계획표를 만들어 보고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간식으로 먹게 되는 설탕의 양을 구해 봅시다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900" spc="-15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TextBox 23"/>
          <p:cNvSpPr txBox="1"/>
          <p:nvPr/>
        </p:nvSpPr>
        <p:spPr>
          <a:xfrm>
            <a:off x="388800" y="1700808"/>
            <a:ext cx="645145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간식으로 먹게 되는 설탕의 양을 구해 보세요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어떻게    구할 수 있나요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1801201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8" name="그룹 27"/>
          <p:cNvGrpSpPr/>
          <p:nvPr/>
        </p:nvGrpSpPr>
        <p:grpSpPr>
          <a:xfrm>
            <a:off x="5652120" y="1408248"/>
            <a:ext cx="1289688" cy="256556"/>
            <a:chOff x="5004048" y="1502571"/>
            <a:chExt cx="1289688" cy="256556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xmlns="" id="{584E2941-9793-4315-BB91-925462E44468}"/>
                </a:ext>
              </a:extLst>
            </p:cNvPr>
            <p:cNvSpPr/>
            <p:nvPr/>
          </p:nvSpPr>
          <p:spPr>
            <a:xfrm>
              <a:off x="5662995" y="1503536"/>
              <a:ext cx="630741" cy="255591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물음 </a:t>
              </a:r>
              <a:r>
                <a:rPr lang="en-US" altLang="ko-KR" sz="1100" b="1" dirty="0" smtClean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1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xmlns="" id="{A1893A50-CB12-4700-8546-1193B40F535E}"/>
                </a:ext>
              </a:extLst>
            </p:cNvPr>
            <p:cNvSpPr/>
            <p:nvPr/>
          </p:nvSpPr>
          <p:spPr>
            <a:xfrm>
              <a:off x="5004048" y="1502571"/>
              <a:ext cx="630741" cy="25655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solidFill>
                    <a:schemeClr val="accent6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물음 </a:t>
              </a:r>
              <a:r>
                <a:rPr lang="en-US" altLang="ko-KR" sz="1100" b="1" dirty="0" smtClean="0">
                  <a:solidFill>
                    <a:schemeClr val="accent6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100" b="1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51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359" y="5264187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69" y="2348881"/>
            <a:ext cx="6391748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6041126"/>
              </p:ext>
            </p:extLst>
          </p:nvPr>
        </p:nvGraphicFramePr>
        <p:xfrm>
          <a:off x="2369730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256587"/>
              </p:ext>
            </p:extLst>
          </p:nvPr>
        </p:nvGraphicFramePr>
        <p:xfrm>
          <a:off x="3296026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086052"/>
              </p:ext>
            </p:extLst>
          </p:nvPr>
        </p:nvGraphicFramePr>
        <p:xfrm>
          <a:off x="4247964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294968"/>
              </p:ext>
            </p:extLst>
          </p:nvPr>
        </p:nvGraphicFramePr>
        <p:xfrm>
          <a:off x="5220072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6976028"/>
              </p:ext>
            </p:extLst>
          </p:nvPr>
        </p:nvGraphicFramePr>
        <p:xfrm>
          <a:off x="6192180" y="407707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2938880" y="2411901"/>
            <a:ext cx="148790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간식 계획표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30595" y="4005064"/>
            <a:ext cx="1244251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설탕의 양</a:t>
            </a:r>
            <a:endParaRPr lang="en-US" altLang="ko-KR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16731" y="3505279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간식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23380" y="2929797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요일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155569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167844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화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103948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수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075529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062963" y="2929796"/>
            <a:ext cx="42832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금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930404" y="3515032"/>
            <a:ext cx="915635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감자칩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034823" y="3515032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사탕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991737" y="3395208"/>
            <a:ext cx="67197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초코</a:t>
            </a:r>
            <a:endParaRPr lang="en-US" altLang="ko-KR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파이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4825985" y="3366991"/>
            <a:ext cx="91563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아이스</a:t>
            </a:r>
            <a:endParaRPr lang="en-US" altLang="ko-KR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크림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780981" y="3376327"/>
            <a:ext cx="91563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오렌지</a:t>
            </a:r>
            <a:endParaRPr lang="en-US" altLang="ko-KR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주</a:t>
            </a:r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2087724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022134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958238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4930346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902454" y="4174272"/>
            <a:ext cx="32573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016023" y="4774530"/>
            <a:ext cx="5263320" cy="3847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분수의 덧셈을 이용해서 구할 수 있습니다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0481" y="4645668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2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023" y="4821990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3" name="그룹 52"/>
          <p:cNvGrpSpPr/>
          <p:nvPr/>
        </p:nvGrpSpPr>
        <p:grpSpPr>
          <a:xfrm>
            <a:off x="2703548" y="5292000"/>
            <a:ext cx="1654859" cy="269100"/>
            <a:chOff x="290979" y="2009759"/>
            <a:chExt cx="2665167" cy="433388"/>
          </a:xfrm>
        </p:grpSpPr>
        <p:pic>
          <p:nvPicPr>
            <p:cNvPr id="54" name="Picture 15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979" y="2009759"/>
              <a:ext cx="438150" cy="4286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7" name="Picture 13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913" y="2076434"/>
              <a:ext cx="80010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3" name="Picture 12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6193" y="2083103"/>
              <a:ext cx="781050" cy="2952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4" name="Picture 16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27521" y="2014522"/>
              <a:ext cx="428625" cy="42862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0805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59"/>
          <p:cNvGraphicFramePr>
            <a:graphicFrameLocks noGrp="1"/>
          </p:cNvGraphicFramePr>
          <p:nvPr/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2915816" y="3008275"/>
            <a:ext cx="129614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900" b="1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1900" b="1" dirty="0" smtClean="0">
                <a:latin typeface="맑은 고딕" pitchFamily="50" charset="-127"/>
                <a:ea typeface="맑은 고딕" pitchFamily="50" charset="-127"/>
              </a:rPr>
              <a:t>삼각형</a:t>
            </a:r>
            <a:endParaRPr lang="en-US" altLang="ko-KR" sz="1900" b="1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92898" y="1347792"/>
            <a:ext cx="2741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9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_301_1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804" y="3166893"/>
            <a:ext cx="11430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2087724" y="1304764"/>
            <a:ext cx="2976607" cy="307777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다</a:t>
            </a:r>
            <a:r>
              <a:rPr lang="ko-KR" altLang="en-US" sz="1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음</a:t>
            </a:r>
            <a:r>
              <a:rPr lang="ko-KR" altLang="en-US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 시간에는 무엇을 배울까요</a:t>
            </a:r>
            <a:r>
              <a:rPr lang="en-US" altLang="ko-KR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?</a:t>
            </a:r>
            <a:endParaRPr lang="ko-KR" altLang="en-US" sz="14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1939455" y="1130234"/>
            <a:ext cx="296538" cy="292104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8371" y="1092168"/>
            <a:ext cx="2125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AutoNum type="arabicPeriod"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다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음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시간에 배울 내용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]</a:t>
            </a:r>
          </a:p>
          <a:p>
            <a:pPr marL="228600" indent="-228600" algn="just"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algn="just"/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/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606" y="4005064"/>
            <a:ext cx="1070484" cy="354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364" y="3999149"/>
            <a:ext cx="1076398" cy="360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직사각형 23"/>
          <p:cNvSpPr/>
          <p:nvPr/>
        </p:nvSpPr>
        <p:spPr>
          <a:xfrm>
            <a:off x="2324147" y="3994110"/>
            <a:ext cx="1167307" cy="384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900" b="1" dirty="0" smtClean="0">
                <a:latin typeface="맑은 고딕" pitchFamily="50" charset="-127"/>
                <a:ea typeface="맑은 고딕" pitchFamily="50" charset="-127"/>
              </a:rPr>
              <a:t>30~31</a:t>
            </a:r>
            <a:r>
              <a:rPr lang="ko-KR" altLang="en-US" sz="1900" b="1" dirty="0" smtClean="0">
                <a:latin typeface="맑은 고딕" pitchFamily="50" charset="-127"/>
                <a:ea typeface="맑은 고딕" pitchFamily="50" charset="-127"/>
              </a:rPr>
              <a:t>쪽</a:t>
            </a:r>
            <a:endParaRPr lang="ko-KR" altLang="en-US" sz="1900" b="1" dirty="0"/>
          </a:p>
        </p:txBody>
      </p:sp>
      <p:sp>
        <p:nvSpPr>
          <p:cNvPr id="27" name="직사각형 26"/>
          <p:cNvSpPr/>
          <p:nvPr/>
        </p:nvSpPr>
        <p:spPr>
          <a:xfrm>
            <a:off x="4848089" y="3999565"/>
            <a:ext cx="710451" cy="384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900" b="1" dirty="0" smtClean="0">
                <a:latin typeface="맑은 고딕" pitchFamily="50" charset="-127"/>
                <a:ea typeface="맑은 고딕" pitchFamily="50" charset="-127"/>
              </a:rPr>
              <a:t>21</a:t>
            </a:r>
            <a:r>
              <a:rPr lang="ko-KR" altLang="en-US" sz="1900" b="1" dirty="0" smtClean="0">
                <a:latin typeface="맑은 고딕" pitchFamily="50" charset="-127"/>
                <a:ea typeface="맑은 고딕" pitchFamily="50" charset="-127"/>
              </a:rPr>
              <a:t>쪽</a:t>
            </a:r>
            <a:endParaRPr lang="ko-KR" altLang="en-US" sz="1900" b="1" dirty="0"/>
          </a:p>
        </p:txBody>
      </p:sp>
    </p:spTree>
    <p:extLst>
      <p:ext uri="{BB962C8B-B14F-4D97-AF65-F5344CB8AC3E}">
        <p14:creationId xmlns:p14="http://schemas.microsoft.com/office/powerpoint/2010/main" val="2076592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59"/>
          <p:cNvGraphicFramePr>
            <a:graphicFrameLocks noGrp="1"/>
          </p:cNvGraphicFramePr>
          <p:nvPr/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5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_401_1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889" y="1088740"/>
            <a:ext cx="6810375" cy="404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7018371" y="1092168"/>
            <a:ext cx="212562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AutoNum type="arabicPeriod"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우리 반 친구 칭찬하기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]</a:t>
            </a:r>
          </a:p>
          <a:p>
            <a:pPr algn="just"/>
            <a:endParaRPr lang="en-US" altLang="ko-KR" sz="1000" smtClean="0">
              <a:latin typeface="맑은 고딕" pitchFamily="50" charset="-127"/>
              <a:ea typeface="맑은 고딕" pitchFamily="50" charset="-127"/>
            </a:endParaRPr>
          </a:p>
          <a:p>
            <a:pPr algn="just"/>
            <a:r>
              <a:rPr lang="en-US" altLang="ko-KR" sz="1000">
                <a:latin typeface="맑은 고딕" pitchFamily="50" charset="-127"/>
                <a:ea typeface="맑은 고딕" pitchFamily="50" charset="-127"/>
                <a:hlinkClick r:id="rId3"/>
              </a:rPr>
              <a:t>https://</a:t>
            </a:r>
            <a:r>
              <a:rPr lang="en-US" altLang="ko-KR" sz="1000" smtClean="0">
                <a:latin typeface="맑은 고딕" pitchFamily="50" charset="-127"/>
                <a:ea typeface="맑은 고딕" pitchFamily="50" charset="-127"/>
                <a:hlinkClick r:id="rId3"/>
              </a:rPr>
              <a:t>cdata2.tsherpa.co.kr/tsherpa/multimedia/Flash/2022/curri/index.html?flashxmlnum=yuni4856&amp;classno=E-curri03-math-P_2022/31/suh_p_0301_01_0010/suh_p_0301_01_0010_401_1.html&amp;id=1440479&amp;classa=1</a:t>
            </a:r>
            <a:r>
              <a:rPr lang="en-US" altLang="ko-KR" sz="1000" smtClean="0">
                <a:latin typeface="맑은 고딕" pitchFamily="50" charset="-127"/>
                <a:ea typeface="맑은 고딕" pitchFamily="50" charset="-127"/>
              </a:rPr>
              <a:t> </a:t>
            </a:r>
          </a:p>
          <a:p>
            <a:pPr algn="just"/>
            <a:r>
              <a:rPr lang="ko-KR" altLang="en-US" sz="1000" smtClean="0">
                <a:latin typeface="맑은 고딕" pitchFamily="50" charset="-127"/>
                <a:ea typeface="맑은 고딕" pitchFamily="50" charset="-127"/>
              </a:rPr>
              <a:t>같은 형태로 개발</a:t>
            </a: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/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164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684310"/>
              </p:ext>
            </p:extLst>
          </p:nvPr>
        </p:nvGraphicFramePr>
        <p:xfrm>
          <a:off x="179388" y="654012"/>
          <a:ext cx="8774172" cy="3931760"/>
        </p:xfrm>
        <a:graphic>
          <a:graphicData uri="http://schemas.openxmlformats.org/drawingml/2006/table">
            <a:tbl>
              <a:tblPr/>
              <a:tblGrid>
                <a:gridCol w="54018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6625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93899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7579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7795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78913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985851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3962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학습 단계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자료명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프레임 수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교과서 정보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파일명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자료</a:t>
                      </a:r>
                      <a:endParaRPr kumimoji="0" lang="en-US" altLang="ko-KR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형태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B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981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도입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애니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[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도입 애니메이션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] 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간식에 들어있는 설탕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수학 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28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쪽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suh_p_0402_01_0010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_101_1.html</a:t>
                      </a:r>
                      <a:endParaRPr lang="ko-KR" altLang="en-US" sz="9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Html(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애니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)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981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도입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학습 목표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이번 시간에 배울 내용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suh_p_0402_01_0010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_102_1.html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Html5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962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전개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[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1] 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간식에 들어 있는 설탕의 양 살펴보기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(1/2)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수학 </a:t>
                      </a:r>
                      <a:r>
                        <a:rPr kumimoji="0" lang="en-US" altLang="ko-KR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28</a:t>
                      </a:r>
                      <a:r>
                        <a:rPr kumimoji="0" lang="ko-KR" altLang="en-US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쪽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suh_p_0402_01_0010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_201_1.html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Html5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62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전개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[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1] 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설탕의 양에 맞는 간식 찾기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(2/2)</a:t>
                      </a:r>
                      <a:endParaRPr kumimoji="0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수학 </a:t>
                      </a:r>
                      <a:r>
                        <a:rPr kumimoji="0" lang="en-US" altLang="ko-KR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29</a:t>
                      </a:r>
                      <a:r>
                        <a:rPr kumimoji="0" lang="ko-KR" altLang="en-US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쪽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suh_p_0402_01_0010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_201_2.html</a:t>
                      </a:r>
                      <a:endParaRPr lang="ko-KR" altLang="en-US" sz="9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Html5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962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전개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[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활동 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2] 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간식 계획표 세우고 설탕의 양 구하기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수학 </a:t>
                      </a:r>
                      <a:r>
                        <a:rPr kumimoji="0" lang="en-US" altLang="ko-KR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29</a:t>
                      </a:r>
                      <a:r>
                        <a:rPr kumimoji="0" lang="ko-KR" altLang="en-US" sz="9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쪽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suh_p_0402_01_0010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_202_1.html</a:t>
                      </a:r>
                      <a:endParaRPr lang="ko-KR" altLang="en-US" sz="900" dirty="0" smtClean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Html5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86059505"/>
                  </a:ext>
                </a:extLst>
              </a:tr>
              <a:tr h="3962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정리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차시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예고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다음 시간에 배울 내용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suh_p_0402_01_0010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_301_1.html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Html5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981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평가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칭찬</a:t>
                      </a: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하기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우리 반 친구 칭찬하기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suh_p_0402_01_0010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_401_1.html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Html5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9811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평가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도전</a:t>
                      </a:r>
                      <a:endParaRPr kumimoji="0" lang="en-US" altLang="ko-KR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퀴즈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[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도전 퀴즈</a:t>
                      </a:r>
                      <a:r>
                        <a:rPr kumimoji="0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] </a:t>
                      </a:r>
                      <a:r>
                        <a:rPr kumimoji="0" lang="ko-KR" alt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동물 구조대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suh_p_0402_01_0010</a:t>
                      </a:r>
                      <a:r>
                        <a:rPr lang="en-US" altLang="ko-KR" sz="900" dirty="0" smtClean="0">
                          <a:latin typeface="맑은 고딕" pitchFamily="50" charset="-127"/>
                          <a:ea typeface="맑은 고딕" pitchFamily="50" charset="-127"/>
                        </a:rPr>
                        <a:t>_501_1.html</a:t>
                      </a:r>
                      <a:endParaRPr lang="ko-KR" altLang="en-US" sz="9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Html5</a:t>
                      </a:r>
                      <a:endParaRPr kumimoji="0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87217444"/>
                  </a:ext>
                </a:extLst>
              </a:tr>
              <a:tr h="39622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99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총 프레임 수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8</a:t>
                      </a: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91437" marR="91437" marT="45712" marB="45712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980728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/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_501_1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18371" y="973672"/>
            <a:ext cx="2125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AutoNum type="arabicPeriod"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도전 퀴즈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]</a:t>
            </a:r>
          </a:p>
          <a:p>
            <a:pPr algn="just"/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기존 </a:t>
            </a:r>
            <a:r>
              <a:rPr lang="ko-KR" altLang="en-US" sz="1000" dirty="0" err="1" smtClean="0">
                <a:latin typeface="맑은 고딕" pitchFamily="50" charset="-127"/>
                <a:ea typeface="맑은 고딕" pitchFamily="50" charset="-127"/>
              </a:rPr>
              <a:t>개발물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내용 및 기능 그대로 사용함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 </a:t>
            </a: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algn="just"/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algn="just"/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초등학교 수학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4-2\3_001_2015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개정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\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수학 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4-2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지도서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\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app\resource\contents\lesson01\ops\lesson01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\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mm_42_1_09_03_01.html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3" y="1643444"/>
            <a:ext cx="6908972" cy="3377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타원 13"/>
          <p:cNvSpPr/>
          <p:nvPr/>
        </p:nvSpPr>
        <p:spPr>
          <a:xfrm>
            <a:off x="3225091" y="1351340"/>
            <a:ext cx="296538" cy="292104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55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59"/>
          <p:cNvGraphicFramePr>
            <a:graphicFrameLocks noGrp="1"/>
          </p:cNvGraphicFramePr>
          <p:nvPr/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980728"/>
            <a:ext cx="2159732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3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_101_1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31" name="Group 10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4291348"/>
              </p:ext>
            </p:extLst>
          </p:nvPr>
        </p:nvGraphicFramePr>
        <p:xfrm>
          <a:off x="115384" y="6176630"/>
          <a:ext cx="3580304" cy="282949"/>
        </p:xfrm>
        <a:graphic>
          <a:graphicData uri="http://schemas.openxmlformats.org/drawingml/2006/table">
            <a:tbl>
              <a:tblPr/>
              <a:tblGrid>
                <a:gridCol w="8581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7222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28294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애니 파일명</a:t>
                      </a:r>
                      <a:endParaRPr kumimoji="1" lang="en-US" altLang="ko-KR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000" dirty="0" smtClean="0">
                          <a:latin typeface="맑은 고딕" pitchFamily="50" charset="-127"/>
                          <a:ea typeface="맑은 고딕" pitchFamily="50" charset="-127"/>
                        </a:rPr>
                        <a:t>mm_42_1_09_01_01_ani.mp4</a:t>
                      </a:r>
                      <a:endParaRPr lang="en-US" altLang="ko-KR" sz="1000" dirty="0"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2" name="직사각형 21"/>
          <p:cNvSpPr>
            <a:spLocks noChangeArrowheads="1"/>
          </p:cNvSpPr>
          <p:nvPr/>
        </p:nvSpPr>
        <p:spPr bwMode="auto">
          <a:xfrm>
            <a:off x="6984268" y="980728"/>
            <a:ext cx="2159732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>
              <a:spcBef>
                <a:spcPts val="300"/>
              </a:spcBef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r>
              <a:rPr lang="en-US" altLang="ko-KR" sz="1000" b="1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ko-KR" altLang="en-US" sz="1000" b="1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애니 </a:t>
            </a:r>
            <a:r>
              <a:rPr lang="en-US" altLang="ko-KR" sz="1000" b="1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DVD </a:t>
            </a:r>
            <a:r>
              <a:rPr lang="ko-KR" altLang="en-US" sz="1000" b="1" dirty="0" err="1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개발물</a:t>
            </a:r>
            <a:r>
              <a:rPr lang="en-US" altLang="ko-KR" sz="1000" b="1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]</a:t>
            </a:r>
          </a:p>
          <a:p>
            <a:pPr eaLnBrk="1" hangingPunct="1">
              <a:spcBef>
                <a:spcPts val="300"/>
              </a:spcBef>
            </a:pP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초등학교 수학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4-2\3_001_2015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개정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\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수학 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4-2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지도서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\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app\resource\contents\lesson01\ops\lesson01\video</a:t>
            </a: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r>
              <a:rPr lang="en-US" altLang="ko-KR" sz="1000" b="1" dirty="0" smtClean="0"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ko-KR" altLang="en-US" sz="1000" b="1" dirty="0" smtClean="0">
                <a:latin typeface="맑은 고딕" pitchFamily="50" charset="-127"/>
                <a:ea typeface="맑은 고딕" pitchFamily="50" charset="-127"/>
              </a:rPr>
              <a:t>애니 </a:t>
            </a:r>
            <a:r>
              <a:rPr lang="ko-KR" altLang="en-US" sz="1000" b="1" dirty="0" err="1" smtClean="0">
                <a:latin typeface="맑은 고딕" pitchFamily="50" charset="-127"/>
                <a:ea typeface="맑은 고딕" pitchFamily="50" charset="-127"/>
              </a:rPr>
              <a:t>게이트</a:t>
            </a:r>
            <a:r>
              <a:rPr lang="ko-KR" altLang="en-US" sz="1000" b="1" dirty="0" smtClean="0">
                <a:latin typeface="맑은 고딕" pitchFamily="50" charset="-127"/>
                <a:ea typeface="맑은 고딕" pitchFamily="50" charset="-127"/>
              </a:rPr>
              <a:t> 참고 화면</a:t>
            </a:r>
            <a:r>
              <a:rPr lang="en-US" altLang="ko-KR" sz="1000" b="1" dirty="0" smtClean="0">
                <a:latin typeface="맑은 고딕" pitchFamily="50" charset="-127"/>
                <a:ea typeface="맑은 고딕" pitchFamily="50" charset="-127"/>
              </a:rPr>
              <a:t>]</a:t>
            </a: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8285" y="2552468"/>
            <a:ext cx="1836204" cy="1091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2" descr="D:\초등학교 수학4-2\3_001_2015개정\수학 4-2 지도서\app\resource\contents\lesson01\ops\lesson01\video\mm_42_1_09_01_01_an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9" y="891468"/>
            <a:ext cx="6909997" cy="47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35373" y="869984"/>
            <a:ext cx="6924993" cy="4755259"/>
          </a:xfrm>
          <a:prstGeom prst="rect">
            <a:avLst/>
          </a:prstGeom>
          <a:solidFill>
            <a:schemeClr val="bg1">
              <a:lumMod val="50000"/>
              <a:alpha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89777" y="2419532"/>
            <a:ext cx="4664415" cy="12601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 smtClean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간식에 들어있는 </a:t>
            </a:r>
            <a:r>
              <a:rPr lang="ko-KR" altLang="en-US" sz="3600" b="1" dirty="0" smtClean="0">
                <a:solidFill>
                  <a:schemeClr val="accent6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설탕</a:t>
            </a:r>
            <a:endParaRPr lang="ko-KR" altLang="en-US" sz="3600" b="1" dirty="0">
              <a:solidFill>
                <a:schemeClr val="accent6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3369449" y="3481650"/>
            <a:ext cx="396044" cy="396044"/>
          </a:xfrm>
          <a:prstGeom prst="ellipse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이등변 삼각형 24"/>
          <p:cNvSpPr/>
          <p:nvPr/>
        </p:nvSpPr>
        <p:spPr>
          <a:xfrm rot="5400000">
            <a:off x="3479388" y="3589662"/>
            <a:ext cx="208823" cy="180020"/>
          </a:xfrm>
          <a:prstGeom prst="triangle">
            <a:avLst/>
          </a:pr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31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59"/>
          <p:cNvGraphicFramePr>
            <a:graphicFrameLocks noGrp="1"/>
          </p:cNvGraphicFramePr>
          <p:nvPr/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652519" y="2924944"/>
            <a:ext cx="57556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itchFamily="50" charset="-127"/>
                <a:ea typeface="맑은 고딕" pitchFamily="50" charset="-127"/>
              </a:rPr>
              <a:t>분모가 같은 분수의 덧셈을 이용하여 실생활 문제 상황을 해결할 수 있습니다</a:t>
            </a:r>
            <a:r>
              <a:rPr lang="en-US" altLang="ko-KR" sz="19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18371" y="1092168"/>
            <a:ext cx="21256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AutoNum type="arabicPeriod"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[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이번 시간에 배울 내용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]</a:t>
            </a: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algn="just"/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buAutoNum type="arabicPeriod"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/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92898" y="1347792"/>
            <a:ext cx="27415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1</a:t>
            </a:r>
            <a:endParaRPr lang="ko-KR" altLang="en-US" sz="9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087724" y="1304764"/>
            <a:ext cx="2976607" cy="307777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이번 시간에는 무엇을 배울까요</a:t>
            </a:r>
            <a:r>
              <a:rPr lang="en-US" altLang="ko-KR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?</a:t>
            </a:r>
            <a:endParaRPr lang="ko-KR" altLang="en-US" sz="14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_102_1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15" y="3047558"/>
            <a:ext cx="11430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타원 17"/>
          <p:cNvSpPr/>
          <p:nvPr/>
        </p:nvSpPr>
        <p:spPr>
          <a:xfrm>
            <a:off x="1939455" y="1092168"/>
            <a:ext cx="296538" cy="292104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1801269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242338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1047653"/>
            <a:ext cx="2159732" cy="1746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 fontAlgn="auto">
              <a:spcBef>
                <a:spcPts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탭 이벤트</a:t>
            </a: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 fontAlgn="auto">
              <a:spcBef>
                <a:spcPts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 fontAlgn="auto">
              <a:spcBef>
                <a:spcPts val="0"/>
              </a:spcBef>
              <a:spcAft>
                <a:spcPts val="0"/>
              </a:spcAft>
              <a:buAutoNum type="arabicPeriod"/>
              <a:defRPr/>
            </a:pPr>
            <a:r>
              <a:rPr lang="ko-KR" altLang="en-US" sz="1000" dirty="0" err="1" smtClean="0">
                <a:latin typeface="맑은 고딕" pitchFamily="50" charset="-127"/>
                <a:ea typeface="맑은 고딕" pitchFamily="50" charset="-127"/>
              </a:rPr>
              <a:t>말풍선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소스 사용</a:t>
            </a: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-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이미지 내에 있는 기존 </a:t>
            </a:r>
            <a:r>
              <a:rPr lang="ko-KR" altLang="en-US" sz="1000" dirty="0" err="1" smtClean="0">
                <a:latin typeface="맑은 고딕" pitchFamily="50" charset="-127"/>
                <a:ea typeface="맑은 고딕" pitchFamily="50" charset="-127"/>
              </a:rPr>
              <a:t>말풍선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 삭제 후 텍스트 새로 작성해 주세요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3.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확대 버튼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다음 슬라이드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)</a:t>
            </a: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2"/>
            <a:ext cx="6918956" cy="6049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간식에 들어 있는 설탕의 양을 살펴봅시다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900" spc="-15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72" name="Group 10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6200540"/>
              </p:ext>
            </p:extLst>
          </p:nvPr>
        </p:nvGraphicFramePr>
        <p:xfrm>
          <a:off x="188058" y="6129300"/>
          <a:ext cx="6688864" cy="304800"/>
        </p:xfrm>
        <a:graphic>
          <a:graphicData uri="http://schemas.openxmlformats.org/drawingml/2006/table">
            <a:tbl>
              <a:tblPr/>
              <a:tblGrid>
                <a:gridCol w="85810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307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8294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00338" algn="ctr"/>
                          <a:tab pos="5400675" algn="r"/>
                        </a:tabLst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삽화 파일명</a:t>
                      </a:r>
                      <a:endParaRPr kumimoji="1" lang="en-US" altLang="ko-KR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7200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SA42109.psd </a:t>
                      </a:r>
                      <a:r>
                        <a:rPr kumimoji="0"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(</a:t>
                      </a:r>
                      <a:r>
                        <a:rPr kumimoji="0" lang="ko-KR" altLang="en-US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이미지 내에 있는 텍스트 새로 써주세요</a:t>
                      </a:r>
                      <a:r>
                        <a:rPr kumimoji="0" lang="en-US" altLang="ko-KR" sz="1000" dirty="0" smtClean="0">
                          <a:solidFill>
                            <a:srgbClr val="FF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.)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교과서</a:t>
                      </a:r>
                      <a:r>
                        <a:rPr kumimoji="0" lang="en-US" altLang="ko-KR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\010029</a:t>
                      </a:r>
                      <a:r>
                        <a:rPr kumimoji="0" lang="ko-KR" altLang="en-US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초등수학교과서</a:t>
                      </a:r>
                      <a:r>
                        <a:rPr kumimoji="0" lang="en-US" altLang="ko-KR" sz="100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4-2-1\Links</a:t>
                      </a:r>
                    </a:p>
                  </a:txBody>
                  <a:tcPr marL="72000" marR="0" marT="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pSp>
        <p:nvGrpSpPr>
          <p:cNvPr id="41" name="그룹 40"/>
          <p:cNvGrpSpPr/>
          <p:nvPr/>
        </p:nvGrpSpPr>
        <p:grpSpPr>
          <a:xfrm>
            <a:off x="5652120" y="1228228"/>
            <a:ext cx="1289688" cy="256556"/>
            <a:chOff x="5004048" y="1502571"/>
            <a:chExt cx="1289688" cy="256556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xmlns="" id="{584E2941-9793-4315-BB91-925462E44468}"/>
                </a:ext>
              </a:extLst>
            </p:cNvPr>
            <p:cNvSpPr/>
            <p:nvPr/>
          </p:nvSpPr>
          <p:spPr>
            <a:xfrm>
              <a:off x="5662995" y="1503536"/>
              <a:ext cx="630741" cy="255591"/>
            </a:xfrm>
            <a:prstGeom prst="rect">
              <a:avLst/>
            </a:prstGeom>
            <a:solidFill>
              <a:srgbClr val="FCD5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solidFill>
                    <a:schemeClr val="accent6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물음 </a:t>
              </a:r>
              <a:r>
                <a:rPr lang="en-US" altLang="ko-KR" sz="1100" b="1" dirty="0">
                  <a:solidFill>
                    <a:schemeClr val="accent6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100" b="1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xmlns="" id="{A1893A50-CB12-4700-8546-1193B40F535E}"/>
                </a:ext>
              </a:extLst>
            </p:cNvPr>
            <p:cNvSpPr/>
            <p:nvPr/>
          </p:nvSpPr>
          <p:spPr>
            <a:xfrm>
              <a:off x="5004048" y="1502571"/>
              <a:ext cx="630741" cy="256556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</a:t>
              </a:r>
              <a:endParaRPr lang="ko-KR" altLang="en-US" sz="11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552353"/>
            <a:ext cx="4068452" cy="4068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681111" y="1785481"/>
            <a:ext cx="62549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각설탕 </a:t>
            </a:r>
            <a:r>
              <a:rPr lang="en-US" altLang="ko-KR" sz="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564243" y="2268405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콜라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171429" y="2267613"/>
            <a:ext cx="45397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7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감자칩</a:t>
            </a:r>
            <a:endParaRPr lang="ko-KR" altLang="en-US" sz="7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472337" y="3088030"/>
            <a:ext cx="63350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오렌지주스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038038" y="3093396"/>
            <a:ext cx="63350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아이스크림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2567708" y="3913021"/>
            <a:ext cx="5437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7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초코파이</a:t>
            </a:r>
            <a:endParaRPr lang="ko-KR" altLang="en-US" sz="7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171794" y="3904554"/>
            <a:ext cx="36420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7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사탕</a:t>
            </a:r>
            <a:endParaRPr lang="ko-KR" altLang="en-US" sz="7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5" name="표 74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484665"/>
              </p:ext>
            </p:extLst>
          </p:nvPr>
        </p:nvGraphicFramePr>
        <p:xfrm>
          <a:off x="2726713" y="2473200"/>
          <a:ext cx="144000" cy="30480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1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403791" y="2502000"/>
            <a:ext cx="7360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    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77" name="표 76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78673"/>
              </p:ext>
            </p:extLst>
          </p:nvPr>
        </p:nvGraphicFramePr>
        <p:xfrm>
          <a:off x="4336707" y="2473200"/>
          <a:ext cx="144000" cy="30480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1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8" name="TextBox 77"/>
          <p:cNvSpPr txBox="1"/>
          <p:nvPr/>
        </p:nvSpPr>
        <p:spPr>
          <a:xfrm>
            <a:off x="4013785" y="2502000"/>
            <a:ext cx="7360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    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80" name="표 79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2602501"/>
              </p:ext>
            </p:extLst>
          </p:nvPr>
        </p:nvGraphicFramePr>
        <p:xfrm>
          <a:off x="2761180" y="3286800"/>
          <a:ext cx="144000" cy="30480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1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81" name="TextBox 80"/>
          <p:cNvSpPr txBox="1"/>
          <p:nvPr/>
        </p:nvSpPr>
        <p:spPr>
          <a:xfrm>
            <a:off x="2438258" y="3312000"/>
            <a:ext cx="7360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    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82" name="표 81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0041840"/>
              </p:ext>
            </p:extLst>
          </p:nvPr>
        </p:nvGraphicFramePr>
        <p:xfrm>
          <a:off x="4302839" y="3286800"/>
          <a:ext cx="144000" cy="30480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1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83" name="TextBox 82"/>
          <p:cNvSpPr txBox="1"/>
          <p:nvPr/>
        </p:nvSpPr>
        <p:spPr>
          <a:xfrm>
            <a:off x="3979917" y="3312000"/>
            <a:ext cx="7360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    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84" name="표 83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079694"/>
              </p:ext>
            </p:extLst>
          </p:nvPr>
        </p:nvGraphicFramePr>
        <p:xfrm>
          <a:off x="2790671" y="4132800"/>
          <a:ext cx="144000" cy="30480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1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85" name="TextBox 84"/>
          <p:cNvSpPr txBox="1"/>
          <p:nvPr/>
        </p:nvSpPr>
        <p:spPr>
          <a:xfrm>
            <a:off x="2467749" y="4161600"/>
            <a:ext cx="7360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    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86" name="표 85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3182597"/>
              </p:ext>
            </p:extLst>
          </p:nvPr>
        </p:nvGraphicFramePr>
        <p:xfrm>
          <a:off x="4302839" y="4132800"/>
          <a:ext cx="144000" cy="30480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1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0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87" name="TextBox 86"/>
          <p:cNvSpPr txBox="1"/>
          <p:nvPr/>
        </p:nvSpPr>
        <p:spPr>
          <a:xfrm>
            <a:off x="3979917" y="4161600"/>
            <a:ext cx="7360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    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sp>
        <p:nvSpPr>
          <p:cNvPr id="89" name="모서리가 둥근 직사각형 88"/>
          <p:cNvSpPr/>
          <p:nvPr/>
        </p:nvSpPr>
        <p:spPr>
          <a:xfrm>
            <a:off x="2663788" y="4487899"/>
            <a:ext cx="1878949" cy="70529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간식에 설탕이</a:t>
            </a:r>
            <a:endParaRPr lang="en-US" altLang="ko-KR" sz="16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많이 들어 있네</a:t>
            </a:r>
            <a:r>
              <a:rPr lang="en-US" altLang="ko-KR" sz="1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0" name="이등변 삼각형 89"/>
          <p:cNvSpPr/>
          <p:nvPr/>
        </p:nvSpPr>
        <p:spPr>
          <a:xfrm rot="5400000" flipH="1" flipV="1">
            <a:off x="2503288" y="4774482"/>
            <a:ext cx="90011" cy="204227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모서리가 둥근 직사각형 91"/>
          <p:cNvSpPr/>
          <p:nvPr/>
        </p:nvSpPr>
        <p:spPr>
          <a:xfrm>
            <a:off x="4932040" y="3489240"/>
            <a:ext cx="2023729" cy="613493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우리의 식생활은 </a:t>
            </a:r>
            <a:endParaRPr lang="en-US" altLang="ko-KR" sz="16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어떤지</a:t>
            </a:r>
            <a:r>
              <a:rPr lang="en-US" altLang="ko-KR" sz="1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생각해 보자</a:t>
            </a:r>
            <a:r>
              <a:rPr lang="en-US" altLang="ko-KR" sz="16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endParaRPr lang="ko-KR" altLang="en-US" sz="1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3" name="이등변 삼각형 92"/>
          <p:cNvSpPr/>
          <p:nvPr/>
        </p:nvSpPr>
        <p:spPr>
          <a:xfrm flipH="1" flipV="1">
            <a:off x="5472100" y="4124873"/>
            <a:ext cx="90011" cy="204227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4" name="Picture 3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683" y="5238239"/>
            <a:ext cx="384428" cy="378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6" name="타원 95"/>
          <p:cNvSpPr/>
          <p:nvPr/>
        </p:nvSpPr>
        <p:spPr>
          <a:xfrm>
            <a:off x="5539855" y="5238239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#3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7" name="타원 96"/>
          <p:cNvSpPr/>
          <p:nvPr/>
        </p:nvSpPr>
        <p:spPr>
          <a:xfrm>
            <a:off x="5355582" y="1177415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98" name="타원 97"/>
          <p:cNvSpPr/>
          <p:nvPr/>
        </p:nvSpPr>
        <p:spPr>
          <a:xfrm>
            <a:off x="5795635" y="3193158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353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4" y="704886"/>
            <a:ext cx="6923004" cy="5086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980728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3" name="직사각형 21"/>
          <p:cNvSpPr>
            <a:spLocks noChangeArrowheads="1"/>
          </p:cNvSpPr>
          <p:nvPr/>
        </p:nvSpPr>
        <p:spPr bwMode="auto">
          <a:xfrm>
            <a:off x="6984268" y="980728"/>
            <a:ext cx="2159732" cy="116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>
              <a:spcBef>
                <a:spcPts val="300"/>
              </a:spcBef>
            </a:pPr>
            <a:r>
              <a:rPr lang="en-US" altLang="ko-KR" sz="1000" b="1" dirty="0">
                <a:latin typeface="맑은 고딕" pitchFamily="50" charset="-127"/>
                <a:ea typeface="맑은 고딕" pitchFamily="50" charset="-127"/>
              </a:rPr>
              <a:t>&lt;</a:t>
            </a:r>
            <a:r>
              <a:rPr lang="ko-KR" altLang="en-US" sz="1000" b="1" dirty="0">
                <a:latin typeface="맑은 고딕" pitchFamily="50" charset="-127"/>
                <a:ea typeface="맑은 고딕" pitchFamily="50" charset="-127"/>
              </a:rPr>
              <a:t>확대 버튼 클릭 시 나타나는 화면</a:t>
            </a:r>
            <a:r>
              <a:rPr lang="en-US" altLang="ko-KR" sz="1000" b="1" dirty="0">
                <a:latin typeface="맑은 고딕" pitchFamily="50" charset="-127"/>
                <a:ea typeface="맑은 고딕" pitchFamily="50" charset="-127"/>
              </a:rPr>
              <a:t>&gt;</a:t>
            </a: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 eaLnBrk="1" hangingPunct="1">
              <a:spcBef>
                <a:spcPts val="300"/>
              </a:spcBef>
              <a:buAutoNum type="arabicPeriod"/>
            </a:pP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삭제</a:t>
            </a: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eaLnBrk="1" hangingPunct="1">
              <a:spcBef>
                <a:spcPts val="300"/>
              </a:spcBef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 eaLnBrk="1" hangingPunct="1">
              <a:spcBef>
                <a:spcPts val="300"/>
              </a:spcBef>
              <a:buAutoNum type="arabicPeriod"/>
            </a:pP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색상 박스</a:t>
            </a: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/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62383" y="2224517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214533"/>
              </p:ext>
            </p:extLst>
          </p:nvPr>
        </p:nvGraphicFramePr>
        <p:xfrm>
          <a:off x="1763688" y="2111807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9" name="TextBox 48"/>
          <p:cNvSpPr txBox="1"/>
          <p:nvPr/>
        </p:nvSpPr>
        <p:spPr>
          <a:xfrm>
            <a:off x="4384172" y="2267613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0568834"/>
              </p:ext>
            </p:extLst>
          </p:nvPr>
        </p:nvGraphicFramePr>
        <p:xfrm>
          <a:off x="4968044" y="2154903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1222527" y="3540397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970843"/>
              </p:ext>
            </p:extLst>
          </p:nvPr>
        </p:nvGraphicFramePr>
        <p:xfrm>
          <a:off x="1799692" y="3427687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4371183" y="3537012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5930552"/>
              </p:ext>
            </p:extLst>
          </p:nvPr>
        </p:nvGraphicFramePr>
        <p:xfrm>
          <a:off x="4968044" y="342430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4228" y="704886"/>
            <a:ext cx="370792" cy="365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" name="TextBox 58"/>
          <p:cNvSpPr txBox="1"/>
          <p:nvPr/>
        </p:nvSpPr>
        <p:spPr>
          <a:xfrm>
            <a:off x="5616116" y="1052736"/>
            <a:ext cx="1378904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각설탕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290423" y="4909862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783083"/>
              </p:ext>
            </p:extLst>
          </p:nvPr>
        </p:nvGraphicFramePr>
        <p:xfrm>
          <a:off x="1871700" y="479715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4" name="TextBox 63"/>
          <p:cNvSpPr txBox="1"/>
          <p:nvPr/>
        </p:nvSpPr>
        <p:spPr>
          <a:xfrm>
            <a:off x="4371183" y="4925372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080633"/>
              </p:ext>
            </p:extLst>
          </p:nvPr>
        </p:nvGraphicFramePr>
        <p:xfrm>
          <a:off x="4968044" y="481266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" name="순서도: 대체 처리 1"/>
          <p:cNvSpPr/>
          <p:nvPr/>
        </p:nvSpPr>
        <p:spPr>
          <a:xfrm>
            <a:off x="1265006" y="2996952"/>
            <a:ext cx="1146468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순서도: 대체 처리 34"/>
          <p:cNvSpPr/>
          <p:nvPr/>
        </p:nvSpPr>
        <p:spPr>
          <a:xfrm>
            <a:off x="4554847" y="1704211"/>
            <a:ext cx="864096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4529078" y="1701145"/>
            <a:ext cx="915635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감자칩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118012" y="2996952"/>
            <a:ext cx="14029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오렌지주스</a:t>
            </a:r>
          </a:p>
        </p:txBody>
      </p:sp>
      <p:sp>
        <p:nvSpPr>
          <p:cNvPr id="39" name="순서도: 대체 처리 38"/>
          <p:cNvSpPr/>
          <p:nvPr/>
        </p:nvSpPr>
        <p:spPr>
          <a:xfrm>
            <a:off x="1406191" y="1676127"/>
            <a:ext cx="864096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1502250" y="1676127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콜라</a:t>
            </a:r>
          </a:p>
        </p:txBody>
      </p:sp>
      <p:sp>
        <p:nvSpPr>
          <p:cNvPr id="41" name="순서도: 대체 처리 40"/>
          <p:cNvSpPr/>
          <p:nvPr/>
        </p:nvSpPr>
        <p:spPr>
          <a:xfrm>
            <a:off x="4395202" y="3055707"/>
            <a:ext cx="1220913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4285421" y="3055707"/>
            <a:ext cx="14029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아이스크림</a:t>
            </a:r>
          </a:p>
        </p:txBody>
      </p:sp>
      <p:sp>
        <p:nvSpPr>
          <p:cNvPr id="67" name="순서도: 대체 처리 66"/>
          <p:cNvSpPr/>
          <p:nvPr/>
        </p:nvSpPr>
        <p:spPr>
          <a:xfrm>
            <a:off x="1406190" y="4340422"/>
            <a:ext cx="945139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/>
          <p:cNvSpPr txBox="1"/>
          <p:nvPr/>
        </p:nvSpPr>
        <p:spPr>
          <a:xfrm>
            <a:off x="1320078" y="4340423"/>
            <a:ext cx="115929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초코파이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순서도: 대체 처리 69"/>
          <p:cNvSpPr/>
          <p:nvPr/>
        </p:nvSpPr>
        <p:spPr>
          <a:xfrm>
            <a:off x="4567837" y="4338087"/>
            <a:ext cx="864096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4650906" y="4349132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사탕</a:t>
            </a:r>
          </a:p>
        </p:txBody>
      </p:sp>
      <p:sp>
        <p:nvSpPr>
          <p:cNvPr id="72" name="타원 71"/>
          <p:cNvSpPr/>
          <p:nvPr/>
        </p:nvSpPr>
        <p:spPr>
          <a:xfrm>
            <a:off x="6329742" y="540922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251520" y="549008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1184633" y="1553104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739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1801269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517744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1047653"/>
            <a:ext cx="2159732" cy="1438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>
              <a:spcBef>
                <a:spcPts val="300"/>
              </a:spcBef>
              <a:buAutoNum type="arabicPeriod"/>
            </a:pP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답 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 algn="just" fontAlgn="auto">
              <a:spcBef>
                <a:spcPts val="0"/>
              </a:spcBef>
              <a:spcAft>
                <a:spcPts val="0"/>
              </a:spcAft>
              <a:buAutoNum type="arabicPeriod"/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2"/>
            <a:ext cx="6918956" cy="6049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간식에 들어 있는 설탕의 양 살펴보기</a:t>
            </a:r>
            <a:endParaRPr lang="en-US" altLang="ko-KR" sz="1900" spc="-150" dirty="0"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41" name="그룹 40"/>
          <p:cNvGrpSpPr/>
          <p:nvPr/>
        </p:nvGrpSpPr>
        <p:grpSpPr>
          <a:xfrm>
            <a:off x="5652120" y="1228228"/>
            <a:ext cx="1289688" cy="256556"/>
            <a:chOff x="5004048" y="1502571"/>
            <a:chExt cx="1289688" cy="256556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xmlns="" id="{584E2941-9793-4315-BB91-925462E44468}"/>
                </a:ext>
              </a:extLst>
            </p:cNvPr>
            <p:cNvSpPr/>
            <p:nvPr/>
          </p:nvSpPr>
          <p:spPr>
            <a:xfrm>
              <a:off x="5662995" y="1503536"/>
              <a:ext cx="630741" cy="255591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물음 </a:t>
              </a:r>
              <a:r>
                <a:rPr lang="en-US" altLang="ko-KR" sz="110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1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xmlns="" id="{A1893A50-CB12-4700-8546-1193B40F535E}"/>
                </a:ext>
              </a:extLst>
            </p:cNvPr>
            <p:cNvSpPr/>
            <p:nvPr/>
          </p:nvSpPr>
          <p:spPr>
            <a:xfrm>
              <a:off x="5004048" y="1502571"/>
              <a:ext cx="630741" cy="25655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solidFill>
                    <a:schemeClr val="accent6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그림</a:t>
              </a:r>
              <a:endParaRPr lang="ko-KR" altLang="en-US" sz="1100" b="1" dirty="0">
                <a:solidFill>
                  <a:schemeClr val="accent6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0" name="TextBox 23"/>
          <p:cNvSpPr txBox="1"/>
          <p:nvPr/>
        </p:nvSpPr>
        <p:spPr>
          <a:xfrm>
            <a:off x="388800" y="1672423"/>
            <a:ext cx="645145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+mn-ea"/>
                <a:ea typeface="+mn-ea"/>
              </a:rPr>
              <a:t>기사나 뉴스에서 건강한 식습관에 대한 내용을 본 적이 </a:t>
            </a:r>
            <a:r>
              <a:rPr lang="ko-KR" altLang="en-US" sz="1900" dirty="0" smtClean="0">
                <a:latin typeface="+mn-ea"/>
                <a:ea typeface="+mn-ea"/>
              </a:rPr>
              <a:t> 있나요</a:t>
            </a:r>
            <a:r>
              <a:rPr lang="en-US" altLang="ko-KR" sz="1900" dirty="0" smtClean="0">
                <a:latin typeface="+mn-ea"/>
                <a:ea typeface="+mn-ea"/>
              </a:rPr>
              <a:t>?</a:t>
            </a:r>
            <a:endParaRPr lang="ko-KR" altLang="en-US" sz="1900" dirty="0" smtClean="0">
              <a:latin typeface="+mn-ea"/>
              <a:ea typeface="+mn-ea"/>
            </a:endParaRPr>
          </a:p>
        </p:txBody>
      </p:sp>
      <p:pic>
        <p:nvPicPr>
          <p:cNvPr id="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749689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440394" y="2513746"/>
            <a:ext cx="6399857" cy="6771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규칙적으로 식사를 해야 건강하다는 기사를            보았습니다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40392" y="3341805"/>
            <a:ext cx="6399857" cy="6771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사람들이 즉석식품을 많이 먹는다는 기사를            보았습니다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40395" y="4169930"/>
            <a:ext cx="6399855" cy="6771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60000"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설탕을 지나치게 많이 먹어 건강을 해친다는 뉴스를     보았습니다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359" y="5264187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7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226" y="2338372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085" y="3212943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9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507" y="4041068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0" name="타원 59"/>
          <p:cNvSpPr/>
          <p:nvPr/>
        </p:nvSpPr>
        <p:spPr>
          <a:xfrm>
            <a:off x="5628821" y="5264187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81" y="2546203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81" y="3384529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81" y="4219321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722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" name="Group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242338"/>
              </p:ext>
            </p:extLst>
          </p:nvPr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_201_2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58190" y="972330"/>
            <a:ext cx="6494030" cy="4652914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7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969" y="5157192"/>
            <a:ext cx="985838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9" name="타원 78"/>
          <p:cNvSpPr/>
          <p:nvPr/>
        </p:nvSpPr>
        <p:spPr>
          <a:xfrm>
            <a:off x="6547258" y="515062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#3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4" name="직사각형 21"/>
          <p:cNvSpPr>
            <a:spLocks noChangeArrowheads="1"/>
          </p:cNvSpPr>
          <p:nvPr/>
        </p:nvSpPr>
        <p:spPr bwMode="auto">
          <a:xfrm>
            <a:off x="6965430" y="921818"/>
            <a:ext cx="2159732" cy="216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1.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그림 보기 버튼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다음 슬라이드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)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2.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탭 이벤트</a:t>
            </a: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</a:pP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3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 smtClean="0">
                <a:latin typeface="맑은 고딕" pitchFamily="50" charset="-127"/>
                <a:ea typeface="맑은 고딕" pitchFamily="50" charset="-127"/>
              </a:rPr>
              <a:t>답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칸 클릭하면 답 나타남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확인 버튼은</a:t>
            </a:r>
            <a:r>
              <a:rPr lang="en-US" altLang="ko-KR" sz="1000" dirty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정답 가리기로 </a:t>
            </a:r>
            <a:r>
              <a:rPr lang="ko-KR" altLang="en-US" sz="1000" dirty="0" err="1">
                <a:latin typeface="맑은 고딕" pitchFamily="50" charset="-127"/>
                <a:ea typeface="맑은 고딕" pitchFamily="50" charset="-127"/>
              </a:rPr>
              <a:t>토글</a:t>
            </a: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 됨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228600" indent="-228600">
              <a:spcBef>
                <a:spcPts val="300"/>
              </a:spcBef>
              <a:buAutoNum type="arabicPeriod"/>
            </a:pPr>
            <a:endParaRPr lang="en-US" altLang="ko-KR" sz="1000" b="1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  <a:buFontTx/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9" name="TextBox 23"/>
          <p:cNvSpPr txBox="1"/>
          <p:nvPr/>
        </p:nvSpPr>
        <p:spPr>
          <a:xfrm>
            <a:off x="388800" y="1852443"/>
            <a:ext cx="610248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+mn-ea"/>
                <a:ea typeface="+mn-ea"/>
              </a:rPr>
              <a:t>구하려는 것은 무엇인가요</a:t>
            </a:r>
            <a:r>
              <a:rPr lang="en-US" altLang="ko-KR" sz="1900" dirty="0" smtClean="0">
                <a:latin typeface="+mn-ea"/>
                <a:ea typeface="+mn-ea"/>
              </a:rPr>
              <a:t>?</a:t>
            </a:r>
            <a:endParaRPr lang="ko-KR" altLang="en-US" sz="1900" dirty="0" smtClean="0">
              <a:latin typeface="+mn-ea"/>
              <a:ea typeface="+mn-ea"/>
            </a:endParaRPr>
          </a:p>
        </p:txBody>
      </p:sp>
      <p:sp>
        <p:nvSpPr>
          <p:cNvPr id="42" name="TextBox 23"/>
          <p:cNvSpPr txBox="1"/>
          <p:nvPr/>
        </p:nvSpPr>
        <p:spPr>
          <a:xfrm>
            <a:off x="388800" y="3368315"/>
            <a:ext cx="610248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돋움" pitchFamily="50" charset="-127"/>
                <a:ea typeface="굴림" charset="-127"/>
                <a:cs typeface="+mn-cs"/>
              </a:defRPr>
            </a:lvl9pPr>
          </a:lstStyle>
          <a:p>
            <a:pPr algn="just"/>
            <a:r>
              <a:rPr lang="ko-KR" altLang="en-US" sz="1900" dirty="0" smtClean="0">
                <a:latin typeface="+mn-ea"/>
                <a:ea typeface="+mn-ea"/>
              </a:rPr>
              <a:t>알고 있는 것은 무엇인가요</a:t>
            </a:r>
            <a:r>
              <a:rPr lang="en-US" altLang="ko-KR" sz="1900" dirty="0" smtClean="0">
                <a:latin typeface="+mn-ea"/>
                <a:ea typeface="+mn-ea"/>
              </a:rPr>
              <a:t>?</a:t>
            </a:r>
            <a:endParaRPr lang="ko-KR" altLang="en-US" sz="1900" dirty="0" smtClean="0">
              <a:latin typeface="+mn-ea"/>
              <a:ea typeface="+mn-ea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1500" y="883601"/>
            <a:ext cx="6918956" cy="7888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45" y="1058756"/>
            <a:ext cx="24765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46EF4CE8-15EB-43F2-9845-1BB16DD8557D}"/>
              </a:ext>
            </a:extLst>
          </p:cNvPr>
          <p:cNvSpPr txBox="1"/>
          <p:nvPr/>
        </p:nvSpPr>
        <p:spPr>
          <a:xfrm>
            <a:off x="389042" y="1007440"/>
            <a:ext cx="6621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선호가 지난주에 간식으로 먹은 설탕의 양은 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10</a:t>
            </a:r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개입니다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900" spc="-150" dirty="0" smtClean="0">
                <a:latin typeface="맑은 고딕" pitchFamily="50" charset="-127"/>
                <a:ea typeface="맑은 고딕" pitchFamily="50" charset="-127"/>
              </a:rPr>
              <a:t>어떤   간식을 먹었는지 찾아봅시다</a:t>
            </a:r>
            <a:r>
              <a:rPr lang="en-US" altLang="ko-KR" sz="1900" spc="-150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sz="1900" spc="-150" dirty="0"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3468390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TextBox 49"/>
          <p:cNvSpPr txBox="1"/>
          <p:nvPr/>
        </p:nvSpPr>
        <p:spPr>
          <a:xfrm>
            <a:off x="388800" y="2360203"/>
            <a:ext cx="6016052" cy="3847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선호가 지난주에 먹은 간식입니다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1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562" y="2258040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4" name="TextBox 53"/>
          <p:cNvSpPr txBox="1"/>
          <p:nvPr/>
        </p:nvSpPr>
        <p:spPr>
          <a:xfrm>
            <a:off x="388800" y="3764359"/>
            <a:ext cx="6016052" cy="3847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간식에 들어 있는 설탕의 양을 알고 있습니다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9" y="1943081"/>
            <a:ext cx="141942" cy="153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81" y="2407663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6" name="TextBox 65"/>
          <p:cNvSpPr txBox="1"/>
          <p:nvPr/>
        </p:nvSpPr>
        <p:spPr>
          <a:xfrm>
            <a:off x="388800" y="2924944"/>
            <a:ext cx="6016052" cy="3847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들어 있는 설탕의 합이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개인 간식들입니다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7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00" y="2972404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8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00" y="3811819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9" name="TextBox 68"/>
          <p:cNvSpPr txBox="1"/>
          <p:nvPr/>
        </p:nvSpPr>
        <p:spPr>
          <a:xfrm>
            <a:off x="388800" y="4293096"/>
            <a:ext cx="6016052" cy="6771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선호가 지난주에 간식으로 먹은 설탕의 양을 알고</a:t>
            </a:r>
            <a:endParaRPr lang="en-US" altLang="ko-KR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/>
            <a:r>
              <a:rPr lang="en-US" altLang="ko-KR" sz="1900" b="1" dirty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ko-KR" altLang="en-US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있습니다</a:t>
            </a:r>
            <a:r>
              <a:rPr lang="en-US" altLang="ko-KR" sz="1900" b="1" dirty="0" smtClean="0">
                <a:solidFill>
                  <a:srgbClr val="00A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900" b="1" dirty="0" smtClean="0">
              <a:solidFill>
                <a:srgbClr val="00A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00" y="4340556"/>
            <a:ext cx="360771" cy="289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18" y="2796082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18" y="3643037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3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990" y="4211694"/>
            <a:ext cx="257723" cy="2577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74" name="그룹 73"/>
          <p:cNvGrpSpPr/>
          <p:nvPr/>
        </p:nvGrpSpPr>
        <p:grpSpPr>
          <a:xfrm>
            <a:off x="6607641" y="1808820"/>
            <a:ext cx="175773" cy="1800200"/>
            <a:chOff x="6607641" y="836712"/>
            <a:chExt cx="245921" cy="1656184"/>
          </a:xfrm>
        </p:grpSpPr>
        <p:sp>
          <p:nvSpPr>
            <p:cNvPr id="75" name="모서리가 둥근 직사각형 74"/>
            <p:cNvSpPr/>
            <p:nvPr/>
          </p:nvSpPr>
          <p:spPr>
            <a:xfrm>
              <a:off x="6607641" y="1268760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계획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76" name="모서리가 둥근 직사각형 75"/>
            <p:cNvSpPr/>
            <p:nvPr/>
          </p:nvSpPr>
          <p:spPr>
            <a:xfrm>
              <a:off x="6607641" y="836712"/>
              <a:ext cx="245921" cy="360040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문제</a:t>
              </a:r>
              <a:endPara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78" name="모서리가 둥근 직사각형 77"/>
            <p:cNvSpPr/>
            <p:nvPr/>
          </p:nvSpPr>
          <p:spPr>
            <a:xfrm>
              <a:off x="6607641" y="1700808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실행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0" name="모서리가 둥근 직사각형 79"/>
            <p:cNvSpPr/>
            <p:nvPr/>
          </p:nvSpPr>
          <p:spPr>
            <a:xfrm>
              <a:off x="6607641" y="2132856"/>
              <a:ext cx="245921" cy="36004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lIns="0" rIns="0" anchor="ctr">
              <a:no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200" kern="1200">
                  <a:solidFill>
                    <a:schemeClr val="tx1"/>
                  </a:solidFill>
                  <a:latin typeface="돋움" pitchFamily="50" charset="-127"/>
                  <a:ea typeface="굴림" charset="-127"/>
                  <a:cs typeface="+mn-cs"/>
                </a:defRPr>
              </a:lvl9pPr>
            </a:lstStyle>
            <a:p>
              <a:pPr algn="ctr"/>
              <a:r>
                <a:rPr lang="ko-KR" altLang="en-US" sz="900" b="1" dirty="0" smtClean="0">
                  <a:solidFill>
                    <a:schemeClr val="accent6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반성</a:t>
              </a:r>
              <a:endParaRPr lang="ko-KR" altLang="en-US" sz="900" b="1" dirty="0">
                <a:solidFill>
                  <a:schemeClr val="accent6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81" name="타원 80"/>
          <p:cNvSpPr/>
          <p:nvPr/>
        </p:nvSpPr>
        <p:spPr>
          <a:xfrm>
            <a:off x="6522867" y="1512738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37" name="Picture 1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649" y="1353237"/>
            <a:ext cx="952198" cy="307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타원 39"/>
          <p:cNvSpPr/>
          <p:nvPr/>
        </p:nvSpPr>
        <p:spPr>
          <a:xfrm>
            <a:off x="4476847" y="1396874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518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4" y="704886"/>
            <a:ext cx="6923004" cy="5086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직사각형 21"/>
          <p:cNvSpPr>
            <a:spLocks noChangeArrowheads="1"/>
          </p:cNvSpPr>
          <p:nvPr/>
        </p:nvSpPr>
        <p:spPr bwMode="auto">
          <a:xfrm>
            <a:off x="6984268" y="980728"/>
            <a:ext cx="215973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228600" indent="-228600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  <a:p>
            <a:pPr marL="176213" indent="-176213" algn="just">
              <a:defRPr/>
            </a:pPr>
            <a:endParaRPr lang="en-US" altLang="ko-KR" sz="1000" dirty="0" smtClean="0">
              <a:latin typeface="맑은 고딕" pitchFamily="50" charset="-127"/>
              <a:ea typeface="맑은 고딕" pitchFamily="50" charset="-127"/>
            </a:endParaRPr>
          </a:p>
        </p:txBody>
      </p:sp>
      <p:graphicFrame>
        <p:nvGraphicFramePr>
          <p:cNvPr id="55" name="Group 59"/>
          <p:cNvGraphicFramePr>
            <a:graphicFrameLocks noGrp="1"/>
          </p:cNvGraphicFramePr>
          <p:nvPr/>
        </p:nvGraphicFramePr>
        <p:xfrm>
          <a:off x="7056276" y="728700"/>
          <a:ext cx="2016125" cy="189064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9064">
                <a:tc>
                  <a:txBody>
                    <a:bodyPr/>
                    <a:lstStyle/>
                    <a:p>
                      <a:pPr marL="0" marR="0" lvl="0" indent="0" algn="l" defTabSz="850900" rtl="0" eaLnBrk="1" fontAlgn="base" latinLnBrk="1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Θ Description &amp; Function</a:t>
                      </a:r>
                      <a:endParaRPr kumimoji="1" lang="ko-KR" alt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53929" marR="53929" marT="25167" marB="25167" anchor="ctr" horzOverflow="overflow">
                    <a:lnL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1" name="직사각형 21"/>
          <p:cNvSpPr>
            <a:spLocks noChangeArrowheads="1"/>
          </p:cNvSpPr>
          <p:nvPr/>
        </p:nvSpPr>
        <p:spPr bwMode="auto">
          <a:xfrm>
            <a:off x="7751763" y="115888"/>
            <a:ext cx="139223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0"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 dirty="0" smtClean="0">
                <a:latin typeface="맑은 고딕" pitchFamily="50" charset="-127"/>
                <a:ea typeface="맑은 고딕" pitchFamily="50" charset="-127"/>
              </a:rPr>
              <a:t>suh_p_0402_01_0010</a:t>
            </a:r>
            <a:r>
              <a:rPr lang="en-US" altLang="ko-KR" sz="1000" dirty="0" smtClean="0">
                <a:latin typeface="맑은 고딕" pitchFamily="50" charset="-127"/>
                <a:ea typeface="맑은 고딕" pitchFamily="50" charset="-127"/>
              </a:rPr>
              <a:t>_201_1</a:t>
            </a:r>
            <a:endParaRPr lang="ko-KR" altLang="en-US" sz="10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62383" y="2224517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946420"/>
              </p:ext>
            </p:extLst>
          </p:nvPr>
        </p:nvGraphicFramePr>
        <p:xfrm>
          <a:off x="1763688" y="2111807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9" name="TextBox 48"/>
          <p:cNvSpPr txBox="1"/>
          <p:nvPr/>
        </p:nvSpPr>
        <p:spPr>
          <a:xfrm>
            <a:off x="4384172" y="2267613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8213986"/>
              </p:ext>
            </p:extLst>
          </p:nvPr>
        </p:nvGraphicFramePr>
        <p:xfrm>
          <a:off x="4968044" y="2154903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2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1222527" y="3540397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0021539"/>
              </p:ext>
            </p:extLst>
          </p:nvPr>
        </p:nvGraphicFramePr>
        <p:xfrm>
          <a:off x="1799692" y="3427687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4371183" y="3537012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645493"/>
              </p:ext>
            </p:extLst>
          </p:nvPr>
        </p:nvGraphicFramePr>
        <p:xfrm>
          <a:off x="4968044" y="342430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4228" y="704886"/>
            <a:ext cx="370792" cy="365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9" name="TextBox 58"/>
          <p:cNvSpPr txBox="1"/>
          <p:nvPr/>
        </p:nvSpPr>
        <p:spPr>
          <a:xfrm>
            <a:off x="5616116" y="1052736"/>
            <a:ext cx="1378904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각설탕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290423" y="4909862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0898787"/>
              </p:ext>
            </p:extLst>
          </p:nvPr>
        </p:nvGraphicFramePr>
        <p:xfrm>
          <a:off x="1871700" y="479715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1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4" name="TextBox 63"/>
          <p:cNvSpPr txBox="1"/>
          <p:nvPr/>
        </p:nvSpPr>
        <p:spPr>
          <a:xfrm>
            <a:off x="4371183" y="4925372"/>
            <a:ext cx="12314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약 </a:t>
            </a:r>
            <a:r>
              <a:rPr lang="en-US" altLang="ko-KR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    </a:t>
            </a:r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graphicFrame>
        <p:nvGraphicFramePr>
          <p:cNvPr id="65" name="표 64">
            <a:extLst>
              <a:ext uri="{FF2B5EF4-FFF2-40B4-BE49-F238E27FC236}">
                <a16:creationId xmlns:a16="http://schemas.microsoft.com/office/drawing/2014/main" xmlns="" id="{7495F621-B252-49CB-BB98-60446A69B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113075"/>
              </p:ext>
            </p:extLst>
          </p:nvPr>
        </p:nvGraphicFramePr>
        <p:xfrm>
          <a:off x="4968044" y="4812662"/>
          <a:ext cx="288032" cy="579120"/>
        </p:xfrm>
        <a:graphic>
          <a:graphicData uri="http://schemas.openxmlformats.org/drawingml/2006/table">
            <a:tbl>
              <a:tblPr firstRow="1" bandRow="1">
                <a:effectLst/>
                <a:tableStyleId>{073A0DAA-6AF3-43AB-8588-CEC1D06C72B9}</a:tableStyleId>
              </a:tblPr>
              <a:tblGrid>
                <a:gridCol w="2880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3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900" b="0" kern="1200" spc="-150" dirty="0" smtClean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4</a:t>
                      </a:r>
                      <a:endParaRPr kumimoji="1" lang="ko-KR" altLang="en-US" sz="1900" b="0" kern="1200" spc="-150" dirty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0" marR="0" marT="0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" name="순서도: 대체 처리 1"/>
          <p:cNvSpPr/>
          <p:nvPr/>
        </p:nvSpPr>
        <p:spPr>
          <a:xfrm>
            <a:off x="1265006" y="2996952"/>
            <a:ext cx="1146468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순서도: 대체 처리 34"/>
          <p:cNvSpPr/>
          <p:nvPr/>
        </p:nvSpPr>
        <p:spPr>
          <a:xfrm>
            <a:off x="4554847" y="1704211"/>
            <a:ext cx="864096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4529078" y="1701145"/>
            <a:ext cx="915635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감자칩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118012" y="2996952"/>
            <a:ext cx="14029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오렌지주스</a:t>
            </a:r>
          </a:p>
        </p:txBody>
      </p:sp>
      <p:sp>
        <p:nvSpPr>
          <p:cNvPr id="39" name="순서도: 대체 처리 38"/>
          <p:cNvSpPr/>
          <p:nvPr/>
        </p:nvSpPr>
        <p:spPr>
          <a:xfrm>
            <a:off x="1406191" y="1676127"/>
            <a:ext cx="864096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1502250" y="1676127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콜라</a:t>
            </a:r>
          </a:p>
        </p:txBody>
      </p:sp>
      <p:sp>
        <p:nvSpPr>
          <p:cNvPr id="41" name="순서도: 대체 처리 40"/>
          <p:cNvSpPr/>
          <p:nvPr/>
        </p:nvSpPr>
        <p:spPr>
          <a:xfrm>
            <a:off x="4395202" y="3055707"/>
            <a:ext cx="1220913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4285421" y="3055707"/>
            <a:ext cx="140294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아이스크림</a:t>
            </a:r>
          </a:p>
        </p:txBody>
      </p:sp>
      <p:sp>
        <p:nvSpPr>
          <p:cNvPr id="67" name="순서도: 대체 처리 66"/>
          <p:cNvSpPr/>
          <p:nvPr/>
        </p:nvSpPr>
        <p:spPr>
          <a:xfrm>
            <a:off x="1406190" y="4340422"/>
            <a:ext cx="945139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TextBox 67"/>
          <p:cNvSpPr txBox="1"/>
          <p:nvPr/>
        </p:nvSpPr>
        <p:spPr>
          <a:xfrm>
            <a:off x="1320078" y="4340423"/>
            <a:ext cx="1159292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초코파이</a:t>
            </a:r>
            <a:endParaRPr lang="ko-KR" altLang="en-US" sz="19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순서도: 대체 처리 69"/>
          <p:cNvSpPr/>
          <p:nvPr/>
        </p:nvSpPr>
        <p:spPr>
          <a:xfrm>
            <a:off x="4567837" y="4338087"/>
            <a:ext cx="864096" cy="384721"/>
          </a:xfrm>
          <a:prstGeom prst="flowChartAlternateProcess">
            <a:avLst/>
          </a:prstGeom>
          <a:solidFill>
            <a:srgbClr val="FEF4D9"/>
          </a:solidFill>
          <a:ln w="12700">
            <a:solidFill>
              <a:srgbClr val="FEF4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4650906" y="4349132"/>
            <a:ext cx="671979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19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사탕</a:t>
            </a:r>
          </a:p>
        </p:txBody>
      </p:sp>
      <p:sp>
        <p:nvSpPr>
          <p:cNvPr id="72" name="타원 71"/>
          <p:cNvSpPr/>
          <p:nvPr/>
        </p:nvSpPr>
        <p:spPr>
          <a:xfrm>
            <a:off x="6329742" y="540922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251520" y="5490080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#1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1184633" y="1553104"/>
            <a:ext cx="296538" cy="296082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r>
              <a:rPr lang="en-US" altLang="ko-KR" sz="11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#2</a:t>
            </a:r>
            <a:endParaRPr lang="ko-KR" altLang="en-US" sz="11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8" name="직사각형 21"/>
          <p:cNvSpPr>
            <a:spLocks noChangeArrowheads="1"/>
          </p:cNvSpPr>
          <p:nvPr/>
        </p:nvSpPr>
        <p:spPr bwMode="auto">
          <a:xfrm>
            <a:off x="6984268" y="980728"/>
            <a:ext cx="2159732" cy="116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>
              <a:spcBef>
                <a:spcPts val="300"/>
              </a:spcBef>
            </a:pPr>
            <a:r>
              <a:rPr lang="en-US" altLang="ko-KR" sz="1000" b="1" dirty="0" smtClean="0">
                <a:latin typeface="맑은 고딕" pitchFamily="50" charset="-127"/>
                <a:ea typeface="맑은 고딕" pitchFamily="50" charset="-127"/>
              </a:rPr>
              <a:t>&lt;</a:t>
            </a:r>
            <a:r>
              <a:rPr lang="ko-KR" altLang="en-US" sz="1000" b="1" dirty="0" smtClean="0">
                <a:latin typeface="맑은 고딕" pitchFamily="50" charset="-127"/>
                <a:ea typeface="맑은 고딕" pitchFamily="50" charset="-127"/>
              </a:rPr>
              <a:t>그림 보기 </a:t>
            </a:r>
            <a:r>
              <a:rPr lang="ko-KR" altLang="en-US" sz="1000" b="1" dirty="0">
                <a:latin typeface="맑은 고딕" pitchFamily="50" charset="-127"/>
                <a:ea typeface="맑은 고딕" pitchFamily="50" charset="-127"/>
              </a:rPr>
              <a:t>버튼 클릭 시 나타나는 화면</a:t>
            </a:r>
            <a:r>
              <a:rPr lang="en-US" altLang="ko-KR" sz="1000" b="1" dirty="0">
                <a:latin typeface="맑은 고딕" pitchFamily="50" charset="-127"/>
                <a:ea typeface="맑은 고딕" pitchFamily="50" charset="-127"/>
              </a:rPr>
              <a:t>&gt;</a:t>
            </a:r>
          </a:p>
          <a:p>
            <a:pPr eaLnBrk="1" hangingPunct="1">
              <a:spcBef>
                <a:spcPts val="300"/>
              </a:spcBef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 eaLnBrk="1" hangingPunct="1">
              <a:spcBef>
                <a:spcPts val="300"/>
              </a:spcBef>
              <a:buAutoNum type="arabicPeriod"/>
            </a:pP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삭제</a:t>
            </a: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 eaLnBrk="1" hangingPunct="1">
              <a:spcBef>
                <a:spcPts val="300"/>
              </a:spcBef>
              <a:buAutoNum type="arabicPeriod"/>
            </a:pP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  <a:p>
            <a:pPr marL="228600" indent="-228600" eaLnBrk="1" hangingPunct="1">
              <a:spcBef>
                <a:spcPts val="300"/>
              </a:spcBef>
              <a:buAutoNum type="arabicPeriod"/>
            </a:pPr>
            <a:r>
              <a:rPr lang="ko-KR" altLang="en-US" sz="1000" dirty="0">
                <a:latin typeface="맑은 고딕" pitchFamily="50" charset="-127"/>
                <a:ea typeface="맑은 고딕" pitchFamily="50" charset="-127"/>
              </a:rPr>
              <a:t>색상박스</a:t>
            </a:r>
            <a:endParaRPr lang="en-US" altLang="ko-KR" sz="1000" dirty="0"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064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3">
      <a:majorFont>
        <a:latin typeface="맑은 고딕"/>
        <a:ea typeface="맑은 고딕"/>
        <a:cs typeface=""/>
      </a:majorFont>
      <a:minorFont>
        <a:latin typeface="맑은 고딕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just">
          <a:defRPr sz="1800" dirty="0" smtClean="0"/>
        </a:defPPr>
      </a:lstStyle>
    </a:tx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42945</TotalTime>
  <Words>1547</Words>
  <Application>Microsoft Office PowerPoint</Application>
  <PresentationFormat>화면 슬라이드 쇼(4:3)</PresentationFormat>
  <Paragraphs>611</Paragraphs>
  <Slides>20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1" baseType="lpstr">
      <vt:lpstr>3_기본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sigongtech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김현주</dc:creator>
  <cp:lastModifiedBy>DB400SDA</cp:lastModifiedBy>
  <cp:revision>7478</cp:revision>
  <dcterms:created xsi:type="dcterms:W3CDTF">2008-07-15T12:19:11Z</dcterms:created>
  <dcterms:modified xsi:type="dcterms:W3CDTF">2022-05-17T02:24:45Z</dcterms:modified>
</cp:coreProperties>
</file>